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sldIdLst>
    <p:sldId id="256" r:id="rId2"/>
    <p:sldId id="257" r:id="rId3"/>
    <p:sldId id="259" r:id="rId4"/>
    <p:sldId id="260" r:id="rId5"/>
    <p:sldId id="261" r:id="rId6"/>
    <p:sldId id="262" r:id="rId7"/>
    <p:sldId id="267" r:id="rId8"/>
    <p:sldId id="268" r:id="rId9"/>
    <p:sldId id="266" r:id="rId10"/>
    <p:sldId id="269" r:id="rId11"/>
    <p:sldId id="264" r:id="rId12"/>
    <p:sldId id="272" r:id="rId13"/>
    <p:sldId id="270" r:id="rId14"/>
    <p:sldId id="271" r:id="rId15"/>
    <p:sldId id="273" r:id="rId16"/>
    <p:sldId id="274" r:id="rId17"/>
    <p:sldId id="275" r:id="rId18"/>
    <p:sldId id="276" r:id="rId19"/>
    <p:sldId id="281" r:id="rId20"/>
    <p:sldId id="279" r:id="rId21"/>
    <p:sldId id="280" r:id="rId22"/>
    <p:sldId id="278"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11" r:id="rId46"/>
    <p:sldId id="312" r:id="rId47"/>
    <p:sldId id="308" r:id="rId48"/>
    <p:sldId id="309" r:id="rId49"/>
    <p:sldId id="306" r:id="rId50"/>
    <p:sldId id="304"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69AA445-A91C-41A1-AE98-404218EE7203}" type="datetimeFigureOut">
              <a:rPr lang="en-IN" smtClean="0"/>
              <a:t>08-09-2023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981365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9AA445-A91C-41A1-AE98-404218EE7203}" type="datetimeFigureOut">
              <a:rPr lang="en-IN" smtClean="0"/>
              <a:t>08-09-2023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4100495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9AA445-A91C-41A1-AE98-404218EE7203}" type="datetimeFigureOut">
              <a:rPr lang="en-IN" smtClean="0"/>
              <a:t>08-09-2023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655287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9AA445-A91C-41A1-AE98-404218EE7203}" type="datetimeFigureOut">
              <a:rPr lang="en-IN" smtClean="0"/>
              <a:t>08-09-2023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095ED2-565D-4A5E-B084-D3458F0B3105}"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641675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9AA445-A91C-41A1-AE98-404218EE7203}" type="datetimeFigureOut">
              <a:rPr lang="en-IN" smtClean="0"/>
              <a:t>08-09-2023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38971385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69AA445-A91C-41A1-AE98-404218EE7203}" type="datetimeFigureOut">
              <a:rPr lang="en-IN" smtClean="0"/>
              <a:t>08-09-2023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358084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69AA445-A91C-41A1-AE98-404218EE7203}" type="datetimeFigureOut">
              <a:rPr lang="en-IN" smtClean="0"/>
              <a:t>08-09-2023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1286702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9AA445-A91C-41A1-AE98-404218EE7203}" type="datetimeFigureOut">
              <a:rPr lang="en-IN" smtClean="0"/>
              <a:t>08-09-2023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30408286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9AA445-A91C-41A1-AE98-404218EE7203}" type="datetimeFigureOut">
              <a:rPr lang="en-IN" smtClean="0"/>
              <a:t>08-09-2023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26349231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87D0E-C371-9C6B-0C5C-BF08B8E058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5EF9A60-D11A-505E-E7DF-F150788247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5D8323E-38CF-8489-0573-2D032AD321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E1D80CB-2F9C-9946-FF41-320A9EE4936F}"/>
              </a:ext>
            </a:extLst>
          </p:cNvPr>
          <p:cNvSpPr>
            <a:spLocks noGrp="1"/>
          </p:cNvSpPr>
          <p:nvPr>
            <p:ph type="dt" sz="half" idx="10"/>
          </p:nvPr>
        </p:nvSpPr>
        <p:spPr/>
        <p:txBody>
          <a:bodyPr/>
          <a:lstStyle/>
          <a:p>
            <a:fld id="{069AA445-A91C-41A1-AE98-404218EE7203}" type="datetimeFigureOut">
              <a:rPr lang="en-IN" smtClean="0"/>
              <a:t>08-09-2023</a:t>
            </a:fld>
            <a:endParaRPr lang="en-IN"/>
          </a:p>
        </p:txBody>
      </p:sp>
      <p:sp>
        <p:nvSpPr>
          <p:cNvPr id="6" name="Footer Placeholder 5">
            <a:extLst>
              <a:ext uri="{FF2B5EF4-FFF2-40B4-BE49-F238E27FC236}">
                <a16:creationId xmlns:a16="http://schemas.microsoft.com/office/drawing/2014/main" id="{2707FF39-A4AA-1D0E-8579-6019F2DFBF5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555BA82-5721-62B2-426F-CF864DF5BF5A}"/>
              </a:ext>
            </a:extLst>
          </p:cNvPr>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582116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9AA445-A91C-41A1-AE98-404218EE7203}" type="datetimeFigureOut">
              <a:rPr lang="en-IN" smtClean="0"/>
              <a:t>08-09-2023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3184317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9AA445-A91C-41A1-AE98-404218EE7203}" type="datetimeFigureOut">
              <a:rPr lang="en-IN" smtClean="0"/>
              <a:t>08-09-2023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2772441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9AA445-A91C-41A1-AE98-404218EE7203}" type="datetimeFigureOut">
              <a:rPr lang="en-IN" smtClean="0"/>
              <a:t>08-09-2023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2859779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9AA445-A91C-41A1-AE98-404218EE7203}" type="datetimeFigureOut">
              <a:rPr lang="en-IN" smtClean="0"/>
              <a:t>08-09-2023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4100720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9AA445-A91C-41A1-AE98-404218EE7203}" type="datetimeFigureOut">
              <a:rPr lang="en-IN" smtClean="0"/>
              <a:t>08-09-2023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1500931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069AA445-A91C-41A1-AE98-404218EE7203}" type="datetimeFigureOut">
              <a:rPr lang="en-IN" smtClean="0"/>
              <a:t>08-09-2023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1396041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9AA445-A91C-41A1-AE98-404218EE7203}" type="datetimeFigureOut">
              <a:rPr lang="en-IN" smtClean="0"/>
              <a:t>08-09-2023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126339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9AA445-A91C-41A1-AE98-404218EE7203}" type="datetimeFigureOut">
              <a:rPr lang="en-IN" smtClean="0"/>
              <a:t>08-09-2023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2128953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069AA445-A91C-41A1-AE98-404218EE7203}" type="datetimeFigureOut">
              <a:rPr lang="en-IN" smtClean="0"/>
              <a:t>08-09-2023</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88095ED2-565D-4A5E-B084-D3458F0B3105}" type="slidenum">
              <a:rPr lang="en-IN" smtClean="0"/>
              <a:t>‹#›</a:t>
            </a:fld>
            <a:endParaRPr lang="en-IN"/>
          </a:p>
        </p:txBody>
      </p:sp>
    </p:spTree>
    <p:extLst>
      <p:ext uri="{BB962C8B-B14F-4D97-AF65-F5344CB8AC3E}">
        <p14:creationId xmlns:p14="http://schemas.microsoft.com/office/powerpoint/2010/main" val="343797760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E9686-7422-C074-6A1E-6AF404430EC6}"/>
              </a:ext>
            </a:extLst>
          </p:cNvPr>
          <p:cNvSpPr>
            <a:spLocks noGrp="1"/>
          </p:cNvSpPr>
          <p:nvPr>
            <p:ph type="ctrTitle"/>
          </p:nvPr>
        </p:nvSpPr>
        <p:spPr>
          <a:xfrm>
            <a:off x="9879107" y="6096000"/>
            <a:ext cx="2151529" cy="397842"/>
          </a:xfrm>
        </p:spPr>
        <p:txBody>
          <a:bodyPr>
            <a:normAutofit fontScale="90000"/>
          </a:bodyPr>
          <a:lstStyle/>
          <a:p>
            <a:r>
              <a:rPr lang="en-US" sz="1800" b="1" dirty="0">
                <a:latin typeface="Times New Roman" panose="02020603050405020304" pitchFamily="18" charset="0"/>
                <a:cs typeface="Times New Roman" panose="02020603050405020304" pitchFamily="18" charset="0"/>
              </a:rPr>
              <a:t>By Mehrunisa Naik</a:t>
            </a:r>
            <a:endParaRPr lang="en-IN" sz="1800" dirty="0"/>
          </a:p>
        </p:txBody>
      </p:sp>
      <p:pic>
        <p:nvPicPr>
          <p:cNvPr id="5" name="Picture 4">
            <a:extLst>
              <a:ext uri="{FF2B5EF4-FFF2-40B4-BE49-F238E27FC236}">
                <a16:creationId xmlns:a16="http://schemas.microsoft.com/office/drawing/2014/main" id="{0681EE40-AAF8-7CC8-A460-7AA01DB45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746" y="1084729"/>
            <a:ext cx="11488271" cy="5011271"/>
          </a:xfrm>
          <a:prstGeom prst="rect">
            <a:avLst/>
          </a:prstGeom>
        </p:spPr>
      </p:pic>
      <p:sp>
        <p:nvSpPr>
          <p:cNvPr id="4" name="TextBox 3">
            <a:extLst>
              <a:ext uri="{FF2B5EF4-FFF2-40B4-BE49-F238E27FC236}">
                <a16:creationId xmlns:a16="http://schemas.microsoft.com/office/drawing/2014/main" id="{7650BB60-36A9-C6E3-7E79-229860875CD4}"/>
              </a:ext>
            </a:extLst>
          </p:cNvPr>
          <p:cNvSpPr txBox="1"/>
          <p:nvPr/>
        </p:nvSpPr>
        <p:spPr>
          <a:xfrm>
            <a:off x="313765" y="246093"/>
            <a:ext cx="11878234" cy="707886"/>
          </a:xfrm>
          <a:prstGeom prst="rect">
            <a:avLst/>
          </a:prstGeom>
          <a:noFill/>
        </p:spPr>
        <p:txBody>
          <a:bodyPr wrap="square">
            <a:spAutoFit/>
          </a:bodyPr>
          <a:lstStyle/>
          <a:p>
            <a:pPr algn="l"/>
            <a:r>
              <a:rPr lang="en-IN" sz="4000" b="1" i="1" u="none" strike="noStrike" baseline="0" dirty="0">
                <a:solidFill>
                  <a:schemeClr val="accent6">
                    <a:lumMod val="75000"/>
                  </a:schemeClr>
                </a:solidFill>
                <a:latin typeface="Times New Roman" panose="02020603050405020304" pitchFamily="18" charset="0"/>
                <a:cs typeface="Times New Roman" panose="02020603050405020304" pitchFamily="18" charset="0"/>
              </a:rPr>
              <a:t>Pharmaceutical Sales prediction across multiple stores</a:t>
            </a:r>
            <a:endParaRPr lang="en-IN" sz="4000" b="1" i="1" dirty="0">
              <a:solidFill>
                <a:schemeClr val="accent6">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3618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8EF1E3A9-A698-4F30-8206-73A015F59D01}"/>
              </a:ext>
            </a:extLst>
          </p:cNvPr>
          <p:cNvSpPr>
            <a:spLocks noGrp="1" noChangeArrowheads="1"/>
          </p:cNvSpPr>
          <p:nvPr>
            <p:ph type="title"/>
          </p:nvPr>
        </p:nvSpPr>
        <p:spPr bwMode="auto">
          <a:xfrm>
            <a:off x="838200" y="766296"/>
            <a:ext cx="456881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Sales vs. Month with Promo</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pic>
        <p:nvPicPr>
          <p:cNvPr id="7" name="Content Placeholder 6">
            <a:extLst>
              <a:ext uri="{FF2B5EF4-FFF2-40B4-BE49-F238E27FC236}">
                <a16:creationId xmlns:a16="http://schemas.microsoft.com/office/drawing/2014/main" id="{356ED738-23F4-0902-949B-51AF91ED8832}"/>
              </a:ext>
            </a:extLst>
          </p:cNvPr>
          <p:cNvPicPr>
            <a:picLocks noGrp="1" noChangeAspect="1"/>
          </p:cNvPicPr>
          <p:nvPr>
            <p:ph sz="half" idx="1"/>
          </p:nvPr>
        </p:nvPicPr>
        <p:blipFill>
          <a:blip r:embed="rId2"/>
          <a:stretch>
            <a:fillRect/>
          </a:stretch>
        </p:blipFill>
        <p:spPr>
          <a:xfrm>
            <a:off x="493059" y="1586753"/>
            <a:ext cx="5526741" cy="4504951"/>
          </a:xfrm>
        </p:spPr>
      </p:pic>
      <p:pic>
        <p:nvPicPr>
          <p:cNvPr id="11" name="Content Placeholder 10">
            <a:extLst>
              <a:ext uri="{FF2B5EF4-FFF2-40B4-BE49-F238E27FC236}">
                <a16:creationId xmlns:a16="http://schemas.microsoft.com/office/drawing/2014/main" id="{181387C8-916E-07C2-CF43-B394291B8152}"/>
              </a:ext>
            </a:extLst>
          </p:cNvPr>
          <p:cNvPicPr>
            <a:picLocks noGrp="1" noChangeAspect="1"/>
          </p:cNvPicPr>
          <p:nvPr>
            <p:ph sz="half" idx="2"/>
          </p:nvPr>
        </p:nvPicPr>
        <p:blipFill>
          <a:blip r:embed="rId3"/>
          <a:stretch>
            <a:fillRect/>
          </a:stretch>
        </p:blipFill>
        <p:spPr>
          <a:xfrm>
            <a:off x="6172200" y="1586753"/>
            <a:ext cx="5661212" cy="4616823"/>
          </a:xfrm>
        </p:spPr>
      </p:pic>
      <p:sp>
        <p:nvSpPr>
          <p:cNvPr id="9" name="TextBox 8">
            <a:extLst>
              <a:ext uri="{FF2B5EF4-FFF2-40B4-BE49-F238E27FC236}">
                <a16:creationId xmlns:a16="http://schemas.microsoft.com/office/drawing/2014/main" id="{37FD52D5-CCA2-8F4A-BD75-F48306EF8190}"/>
              </a:ext>
            </a:extLst>
          </p:cNvPr>
          <p:cNvSpPr txBox="1"/>
          <p:nvPr/>
        </p:nvSpPr>
        <p:spPr>
          <a:xfrm>
            <a:off x="6266329" y="766296"/>
            <a:ext cx="6096000" cy="523220"/>
          </a:xfrm>
          <a:prstGeom prst="rect">
            <a:avLst/>
          </a:prstGeom>
          <a:noFill/>
        </p:spPr>
        <p:txBody>
          <a:bodyPr wrap="square">
            <a:spAutoFit/>
          </a:bodyPr>
          <a:lstStyle/>
          <a:p>
            <a:r>
              <a:rPr lang="en-US" altLang="en-US" sz="2800" b="1" dirty="0">
                <a:solidFill>
                  <a:srgbClr val="212121"/>
                </a:solidFill>
                <a:latin typeface="Times New Roman" panose="02020603050405020304" pitchFamily="18" charset="0"/>
                <a:cs typeface="Times New Roman" panose="02020603050405020304" pitchFamily="18" charset="0"/>
              </a:rPr>
              <a:t>Month</a:t>
            </a:r>
            <a:r>
              <a:rPr kumimoji="0" lang="en-US" altLang="en-US" sz="2800" b="1"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 vs. </a:t>
            </a:r>
            <a:r>
              <a:rPr lang="en-US" altLang="en-US" sz="2800" b="1" dirty="0">
                <a:solidFill>
                  <a:srgbClr val="212121"/>
                </a:solidFill>
                <a:latin typeface="Times New Roman" panose="02020603050405020304" pitchFamily="18" charset="0"/>
                <a:cs typeface="Times New Roman" panose="02020603050405020304" pitchFamily="18" charset="0"/>
              </a:rPr>
              <a:t>Customer</a:t>
            </a:r>
            <a:r>
              <a:rPr kumimoji="0" lang="en-US" altLang="en-US" sz="2800" b="1"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 with Promo</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lang="en-IN" sz="2800" dirty="0"/>
          </a:p>
        </p:txBody>
      </p:sp>
    </p:spTree>
    <p:extLst>
      <p:ext uri="{BB962C8B-B14F-4D97-AF65-F5344CB8AC3E}">
        <p14:creationId xmlns:p14="http://schemas.microsoft.com/office/powerpoint/2010/main" val="925798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CD69CC-2EC6-0D6D-75FF-FD8B696CEA0D}"/>
              </a:ext>
            </a:extLst>
          </p:cNvPr>
          <p:cNvSpPr>
            <a:spLocks noChangeArrowheads="1"/>
          </p:cNvSpPr>
          <p:nvPr/>
        </p:nvSpPr>
        <p:spPr bwMode="auto">
          <a:xfrm>
            <a:off x="64655" y="619672"/>
            <a:ext cx="110357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Trends of Customer Behavior during Store Open and Closing Times on Different Days of the Week</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EBDF3D9B-10D3-1596-8F83-E1F7246EA7B9}"/>
              </a:ext>
            </a:extLst>
          </p:cNvPr>
          <p:cNvPicPr>
            <a:picLocks noChangeAspect="1"/>
          </p:cNvPicPr>
          <p:nvPr/>
        </p:nvPicPr>
        <p:blipFill>
          <a:blip r:embed="rId2"/>
          <a:stretch>
            <a:fillRect/>
          </a:stretch>
        </p:blipFill>
        <p:spPr>
          <a:xfrm>
            <a:off x="517236" y="1626713"/>
            <a:ext cx="10686473" cy="4755613"/>
          </a:xfrm>
          <a:prstGeom prst="rect">
            <a:avLst/>
          </a:prstGeom>
        </p:spPr>
      </p:pic>
    </p:spTree>
    <p:extLst>
      <p:ext uri="{BB962C8B-B14F-4D97-AF65-F5344CB8AC3E}">
        <p14:creationId xmlns:p14="http://schemas.microsoft.com/office/powerpoint/2010/main" val="198571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352CB1-FE39-F306-C506-BBC95CBFCED6}"/>
              </a:ext>
            </a:extLst>
          </p:cNvPr>
          <p:cNvSpPr>
            <a:spLocks noChangeArrowheads="1"/>
          </p:cNvSpPr>
          <p:nvPr/>
        </p:nvSpPr>
        <p:spPr bwMode="auto">
          <a:xfrm>
            <a:off x="98612" y="244896"/>
            <a:ext cx="112391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Average Sales on Weekends vs. Weekdays for Stores Open on All Weekdays</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8D5B4E68-90AD-579B-4E6C-C6558A952A64}"/>
              </a:ext>
            </a:extLst>
          </p:cNvPr>
          <p:cNvPicPr>
            <a:picLocks noChangeAspect="1"/>
          </p:cNvPicPr>
          <p:nvPr/>
        </p:nvPicPr>
        <p:blipFill>
          <a:blip r:embed="rId2"/>
          <a:stretch>
            <a:fillRect/>
          </a:stretch>
        </p:blipFill>
        <p:spPr>
          <a:xfrm>
            <a:off x="170329" y="941294"/>
            <a:ext cx="11501718" cy="5558118"/>
          </a:xfrm>
          <a:prstGeom prst="rect">
            <a:avLst/>
          </a:prstGeom>
        </p:spPr>
      </p:pic>
    </p:spTree>
    <p:extLst>
      <p:ext uri="{BB962C8B-B14F-4D97-AF65-F5344CB8AC3E}">
        <p14:creationId xmlns:p14="http://schemas.microsoft.com/office/powerpoint/2010/main" val="1668001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244CAB63-67E5-0AF9-9AEB-02F783651885}"/>
              </a:ext>
            </a:extLst>
          </p:cNvPr>
          <p:cNvSpPr>
            <a:spLocks noGrp="1" noChangeArrowheads="1"/>
          </p:cNvSpPr>
          <p:nvPr>
            <p:ph type="title"/>
          </p:nvPr>
        </p:nvSpPr>
        <p:spPr bwMode="auto">
          <a:xfrm>
            <a:off x="1053353" y="1068754"/>
            <a:ext cx="24737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Sales Distribution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pic>
        <p:nvPicPr>
          <p:cNvPr id="9" name="Content Placeholder 8">
            <a:extLst>
              <a:ext uri="{FF2B5EF4-FFF2-40B4-BE49-F238E27FC236}">
                <a16:creationId xmlns:a16="http://schemas.microsoft.com/office/drawing/2014/main" id="{A8AEF1D9-E831-D82D-D4DE-239B1FEEE04D}"/>
              </a:ext>
            </a:extLst>
          </p:cNvPr>
          <p:cNvPicPr>
            <a:picLocks noGrp="1" noChangeAspect="1"/>
          </p:cNvPicPr>
          <p:nvPr>
            <p:ph sz="half" idx="1"/>
          </p:nvPr>
        </p:nvPicPr>
        <p:blipFill>
          <a:blip r:embed="rId2"/>
          <a:stretch>
            <a:fillRect/>
          </a:stretch>
        </p:blipFill>
        <p:spPr>
          <a:xfrm>
            <a:off x="528918" y="1527719"/>
            <a:ext cx="5643282" cy="4649243"/>
          </a:xfrm>
        </p:spPr>
      </p:pic>
      <p:pic>
        <p:nvPicPr>
          <p:cNvPr id="13" name="Content Placeholder 12">
            <a:extLst>
              <a:ext uri="{FF2B5EF4-FFF2-40B4-BE49-F238E27FC236}">
                <a16:creationId xmlns:a16="http://schemas.microsoft.com/office/drawing/2014/main" id="{3468A04C-BFF4-F2BA-E578-A157C2092B98}"/>
              </a:ext>
            </a:extLst>
          </p:cNvPr>
          <p:cNvPicPr>
            <a:picLocks noGrp="1" noChangeAspect="1"/>
          </p:cNvPicPr>
          <p:nvPr>
            <p:ph sz="half" idx="2"/>
          </p:nvPr>
        </p:nvPicPr>
        <p:blipFill>
          <a:blip r:embed="rId3"/>
          <a:stretch>
            <a:fillRect/>
          </a:stretch>
        </p:blipFill>
        <p:spPr>
          <a:xfrm>
            <a:off x="6172200" y="1613481"/>
            <a:ext cx="5181600" cy="4236284"/>
          </a:xfrm>
        </p:spPr>
      </p:pic>
      <p:sp>
        <p:nvSpPr>
          <p:cNvPr id="7" name="TextBox 6">
            <a:extLst>
              <a:ext uri="{FF2B5EF4-FFF2-40B4-BE49-F238E27FC236}">
                <a16:creationId xmlns:a16="http://schemas.microsoft.com/office/drawing/2014/main" id="{8E395CAD-FE6F-F75F-74C3-3093A5A771A1}"/>
              </a:ext>
            </a:extLst>
          </p:cNvPr>
          <p:cNvSpPr txBox="1"/>
          <p:nvPr/>
        </p:nvSpPr>
        <p:spPr>
          <a:xfrm>
            <a:off x="125506" y="290357"/>
            <a:ext cx="8274424" cy="584775"/>
          </a:xfrm>
          <a:prstGeom prst="rect">
            <a:avLst/>
          </a:prstGeom>
          <a:noFill/>
        </p:spPr>
        <p:txBody>
          <a:bodyPr wrap="square">
            <a:spAutoFit/>
          </a:bodyPr>
          <a:lstStyle/>
          <a:p>
            <a:pPr algn="l"/>
            <a:r>
              <a:rPr lang="en-US" sz="3200" b="1" i="0" dirty="0">
                <a:effectLst/>
                <a:latin typeface="-apple-system"/>
              </a:rPr>
              <a:t>Check how the assortment type affects sales</a:t>
            </a:r>
          </a:p>
        </p:txBody>
      </p:sp>
      <p:sp>
        <p:nvSpPr>
          <p:cNvPr id="11" name="Rectangle 3">
            <a:extLst>
              <a:ext uri="{FF2B5EF4-FFF2-40B4-BE49-F238E27FC236}">
                <a16:creationId xmlns:a16="http://schemas.microsoft.com/office/drawing/2014/main" id="{2B824105-4DB2-B0E1-2F66-2A398BE89626}"/>
              </a:ext>
            </a:extLst>
          </p:cNvPr>
          <p:cNvSpPr>
            <a:spLocks noChangeArrowheads="1"/>
          </p:cNvSpPr>
          <p:nvPr/>
        </p:nvSpPr>
        <p:spPr bwMode="auto">
          <a:xfrm>
            <a:off x="6172200" y="1013474"/>
            <a:ext cx="34556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Sales by Assortment Type</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835571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D6C862-B1E0-6587-D734-29EE5AFF94C3}"/>
              </a:ext>
            </a:extLst>
          </p:cNvPr>
          <p:cNvSpPr txBox="1"/>
          <p:nvPr/>
        </p:nvSpPr>
        <p:spPr>
          <a:xfrm>
            <a:off x="242047" y="536993"/>
            <a:ext cx="6096000" cy="584775"/>
          </a:xfrm>
          <a:prstGeom prst="rect">
            <a:avLst/>
          </a:prstGeom>
          <a:noFill/>
        </p:spPr>
        <p:txBody>
          <a:bodyPr wrap="square">
            <a:spAutoFit/>
          </a:bodyPr>
          <a:lstStyle/>
          <a:p>
            <a:pPr algn="l"/>
            <a:r>
              <a:rPr lang="en-IN" sz="3200" b="1" i="0" dirty="0">
                <a:effectLst/>
                <a:latin typeface="-apple-system"/>
              </a:rPr>
              <a:t>Preprocessing</a:t>
            </a:r>
          </a:p>
        </p:txBody>
      </p:sp>
      <p:sp>
        <p:nvSpPr>
          <p:cNvPr id="5" name="TextBox 4">
            <a:extLst>
              <a:ext uri="{FF2B5EF4-FFF2-40B4-BE49-F238E27FC236}">
                <a16:creationId xmlns:a16="http://schemas.microsoft.com/office/drawing/2014/main" id="{406F784D-2D2B-3C97-8F24-E283D8716B9C}"/>
              </a:ext>
            </a:extLst>
          </p:cNvPr>
          <p:cNvSpPr txBox="1"/>
          <p:nvPr/>
        </p:nvSpPr>
        <p:spPr>
          <a:xfrm>
            <a:off x="242047" y="1242990"/>
            <a:ext cx="11707906" cy="923330"/>
          </a:xfrm>
          <a:prstGeom prst="rect">
            <a:avLst/>
          </a:prstGeom>
          <a:noFill/>
        </p:spPr>
        <p:txBody>
          <a:bodyPr wrap="square">
            <a:spAutoFit/>
          </a:bodyPr>
          <a:lstStyle/>
          <a:p>
            <a:r>
              <a:rPr lang="en-US" b="0" i="0" dirty="0">
                <a:effectLst/>
                <a:latin typeface="Times New Roman" panose="02020603050405020304" pitchFamily="18" charset="0"/>
                <a:cs typeface="Times New Roman" panose="02020603050405020304" pitchFamily="18" charset="0"/>
              </a:rPr>
              <a:t>it is important to process the data into a format where it can be fed to a machine learning model. This typically means converting all non-numeric columns to numeric, handling </a:t>
            </a:r>
            <a:r>
              <a:rPr lang="en-US" b="0" i="0" dirty="0" err="1">
                <a:effectLst/>
                <a:latin typeface="Times New Roman" panose="02020603050405020304" pitchFamily="18" charset="0"/>
                <a:cs typeface="Times New Roman" panose="02020603050405020304" pitchFamily="18" charset="0"/>
              </a:rPr>
              <a:t>NaN</a:t>
            </a:r>
            <a:r>
              <a:rPr lang="en-US" b="0" i="0" dirty="0">
                <a:effectLst/>
                <a:latin typeface="Times New Roman" panose="02020603050405020304" pitchFamily="18" charset="0"/>
                <a:cs typeface="Times New Roman" panose="02020603050405020304" pitchFamily="18" charset="0"/>
              </a:rPr>
              <a:t> values and generating new features from already existing features. In our case, you have a few datetime columns to preprocess. you can extract the following from them</a:t>
            </a: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1B3CDF3-CB77-FA33-02E5-AB6813C7EBC1}"/>
              </a:ext>
            </a:extLst>
          </p:cNvPr>
          <p:cNvSpPr txBox="1"/>
          <p:nvPr/>
        </p:nvSpPr>
        <p:spPr>
          <a:xfrm>
            <a:off x="439270" y="2216096"/>
            <a:ext cx="8866095" cy="923330"/>
          </a:xfrm>
          <a:prstGeom prst="rect">
            <a:avLst/>
          </a:prstGeom>
          <a:noFill/>
        </p:spPr>
        <p:txBody>
          <a:bodyPr wrap="square" rtlCol="0">
            <a:spAutoFit/>
          </a:bodyPr>
          <a:lstStyle/>
          <a:p>
            <a:pPr marL="342900" indent="-342900">
              <a:buAutoNum type="arabicPeriod"/>
            </a:pPr>
            <a:r>
              <a:rPr lang="en-IN" dirty="0"/>
              <a:t>Merge csv file test data and store data use this columns and merge data successfully.</a:t>
            </a:r>
          </a:p>
          <a:p>
            <a:pPr marL="342900" indent="-342900">
              <a:buAutoNum type="arabicPeriod"/>
            </a:pPr>
            <a:r>
              <a:rPr lang="en-IN" dirty="0"/>
              <a:t>This </a:t>
            </a:r>
            <a:r>
              <a:rPr lang="en-IN" dirty="0" err="1"/>
              <a:t>train_merge_data</a:t>
            </a:r>
            <a:r>
              <a:rPr lang="en-IN" dirty="0"/>
              <a:t> ,csv file use and merge useful columns .</a:t>
            </a:r>
          </a:p>
          <a:p>
            <a:pPr marL="342900" indent="-342900">
              <a:buAutoNum type="arabicPeriod"/>
            </a:pPr>
            <a:endParaRPr lang="en-IN" dirty="0"/>
          </a:p>
        </p:txBody>
      </p:sp>
      <p:pic>
        <p:nvPicPr>
          <p:cNvPr id="9" name="Picture 8">
            <a:extLst>
              <a:ext uri="{FF2B5EF4-FFF2-40B4-BE49-F238E27FC236}">
                <a16:creationId xmlns:a16="http://schemas.microsoft.com/office/drawing/2014/main" id="{87A1CC18-5DDA-A6DF-E8EE-51ADBF8FEC1E}"/>
              </a:ext>
            </a:extLst>
          </p:cNvPr>
          <p:cNvPicPr>
            <a:picLocks noChangeAspect="1"/>
          </p:cNvPicPr>
          <p:nvPr/>
        </p:nvPicPr>
        <p:blipFill>
          <a:blip r:embed="rId2"/>
          <a:stretch>
            <a:fillRect/>
          </a:stretch>
        </p:blipFill>
        <p:spPr>
          <a:xfrm>
            <a:off x="322729" y="2913529"/>
            <a:ext cx="10058400" cy="3711388"/>
          </a:xfrm>
          <a:prstGeom prst="rect">
            <a:avLst/>
          </a:prstGeom>
        </p:spPr>
      </p:pic>
    </p:spTree>
    <p:extLst>
      <p:ext uri="{BB962C8B-B14F-4D97-AF65-F5344CB8AC3E}">
        <p14:creationId xmlns:p14="http://schemas.microsoft.com/office/powerpoint/2010/main" val="2848617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155E37-3E9A-E530-0033-42F66730112F}"/>
              </a:ext>
            </a:extLst>
          </p:cNvPr>
          <p:cNvSpPr txBox="1"/>
          <p:nvPr/>
        </p:nvSpPr>
        <p:spPr>
          <a:xfrm>
            <a:off x="251011" y="536993"/>
            <a:ext cx="6096000" cy="523220"/>
          </a:xfrm>
          <a:prstGeom prst="rect">
            <a:avLst/>
          </a:prstGeom>
          <a:noFill/>
        </p:spPr>
        <p:txBody>
          <a:bodyPr wrap="square">
            <a:spAutoFit/>
          </a:bodyPr>
          <a:lstStyle/>
          <a:p>
            <a:r>
              <a:rPr lang="en-US" sz="2800" b="1" i="0" u="none" strike="noStrike" baseline="0" dirty="0">
                <a:solidFill>
                  <a:srgbClr val="434343"/>
                </a:solidFill>
                <a:latin typeface="Times New Roman" panose="02020603050405020304" pitchFamily="18" charset="0"/>
                <a:cs typeface="Times New Roman" panose="02020603050405020304" pitchFamily="18" charset="0"/>
              </a:rPr>
              <a:t>Building models with </a:t>
            </a:r>
            <a:r>
              <a:rPr lang="en-US" sz="2800" b="1" i="0" u="none" strike="noStrike" baseline="0" dirty="0" err="1">
                <a:solidFill>
                  <a:srgbClr val="434343"/>
                </a:solidFill>
                <a:latin typeface="Times New Roman" panose="02020603050405020304" pitchFamily="18" charset="0"/>
                <a:cs typeface="Times New Roman" panose="02020603050405020304" pitchFamily="18" charset="0"/>
              </a:rPr>
              <a:t>sklearn</a:t>
            </a:r>
            <a:r>
              <a:rPr lang="en-US" sz="2800" b="1" i="0" u="none" strike="noStrike" baseline="0" dirty="0">
                <a:solidFill>
                  <a:srgbClr val="434343"/>
                </a:solidFill>
                <a:latin typeface="Times New Roman" panose="02020603050405020304" pitchFamily="18" charset="0"/>
                <a:cs typeface="Times New Roman" panose="02020603050405020304" pitchFamily="18" charset="0"/>
              </a:rPr>
              <a:t> pipelines</a:t>
            </a:r>
            <a:endParaRPr lang="en-IN" sz="2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0F31F2F-6105-ECCF-A9FD-D694EB8D5F17}"/>
              </a:ext>
            </a:extLst>
          </p:cNvPr>
          <p:cNvPicPr>
            <a:picLocks noChangeAspect="1"/>
          </p:cNvPicPr>
          <p:nvPr/>
        </p:nvPicPr>
        <p:blipFill>
          <a:blip r:embed="rId2"/>
          <a:stretch>
            <a:fillRect/>
          </a:stretch>
        </p:blipFill>
        <p:spPr>
          <a:xfrm>
            <a:off x="340658" y="1470212"/>
            <a:ext cx="9762565" cy="5100916"/>
          </a:xfrm>
          <a:prstGeom prst="rect">
            <a:avLst/>
          </a:prstGeom>
        </p:spPr>
      </p:pic>
    </p:spTree>
    <p:extLst>
      <p:ext uri="{BB962C8B-B14F-4D97-AF65-F5344CB8AC3E}">
        <p14:creationId xmlns:p14="http://schemas.microsoft.com/office/powerpoint/2010/main" val="4273226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FE1182-0A39-41C7-81DF-D16AA8FAF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26" y="2489901"/>
            <a:ext cx="2270957" cy="2631233"/>
          </a:xfrm>
          <a:prstGeom prst="rect">
            <a:avLst/>
          </a:prstGeom>
        </p:spPr>
      </p:pic>
      <p:pic>
        <p:nvPicPr>
          <p:cNvPr id="3" name="Picture 2">
            <a:extLst>
              <a:ext uri="{FF2B5EF4-FFF2-40B4-BE49-F238E27FC236}">
                <a16:creationId xmlns:a16="http://schemas.microsoft.com/office/drawing/2014/main" id="{4E22BCC5-D3B3-FD4E-7165-7AA0E2684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4786" y="1663594"/>
            <a:ext cx="8671086" cy="4767943"/>
          </a:xfrm>
          <a:prstGeom prst="rect">
            <a:avLst/>
          </a:prstGeom>
        </p:spPr>
      </p:pic>
      <p:sp>
        <p:nvSpPr>
          <p:cNvPr id="5" name="TextBox 4">
            <a:extLst>
              <a:ext uri="{FF2B5EF4-FFF2-40B4-BE49-F238E27FC236}">
                <a16:creationId xmlns:a16="http://schemas.microsoft.com/office/drawing/2014/main" id="{022C5F19-07DE-67EF-2D70-23B4399CA89D}"/>
              </a:ext>
            </a:extLst>
          </p:cNvPr>
          <p:cNvSpPr txBox="1"/>
          <p:nvPr/>
        </p:nvSpPr>
        <p:spPr>
          <a:xfrm>
            <a:off x="2324100" y="626639"/>
            <a:ext cx="6100482" cy="769441"/>
          </a:xfrm>
          <a:prstGeom prst="rect">
            <a:avLst/>
          </a:prstGeom>
          <a:noFill/>
        </p:spPr>
        <p:txBody>
          <a:bodyPr wrap="square">
            <a:spAutoFit/>
          </a:bodyPr>
          <a:lstStyle/>
          <a:p>
            <a:pPr algn="ctr"/>
            <a:r>
              <a:rPr lang="en-IN" sz="4400" dirty="0">
                <a:solidFill>
                  <a:srgbClr val="000000"/>
                </a:solidFill>
                <a:latin typeface="Calibri" panose="020F0502020204030204" pitchFamily="34" charset="0"/>
                <a:ea typeface="Calibri" panose="020F0502020204030204" pitchFamily="34" charset="0"/>
              </a:rPr>
              <a:t>Models</a:t>
            </a:r>
            <a:endParaRPr lang="en-IN" sz="4400" dirty="0"/>
          </a:p>
        </p:txBody>
      </p:sp>
    </p:spTree>
    <p:extLst>
      <p:ext uri="{BB962C8B-B14F-4D97-AF65-F5344CB8AC3E}">
        <p14:creationId xmlns:p14="http://schemas.microsoft.com/office/powerpoint/2010/main" val="687473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46A19B-9CF9-1040-1C5C-A366FF3F8896}"/>
              </a:ext>
            </a:extLst>
          </p:cNvPr>
          <p:cNvSpPr txBox="1"/>
          <p:nvPr/>
        </p:nvSpPr>
        <p:spPr>
          <a:xfrm>
            <a:off x="295836" y="285981"/>
            <a:ext cx="6096000" cy="523220"/>
          </a:xfrm>
          <a:prstGeom prst="rect">
            <a:avLst/>
          </a:prstGeom>
          <a:noFill/>
        </p:spPr>
        <p:txBody>
          <a:bodyPr wrap="square">
            <a:spAutoFit/>
          </a:bodyPr>
          <a:lstStyle/>
          <a:p>
            <a:pPr algn="l"/>
            <a:r>
              <a:rPr lang="en-IN" sz="2800" b="1" i="0" dirty="0">
                <a:effectLst/>
                <a:latin typeface="Times New Roman" panose="02020603050405020304" pitchFamily="18" charset="0"/>
                <a:cs typeface="Times New Roman" panose="02020603050405020304" pitchFamily="18" charset="0"/>
              </a:rPr>
              <a:t>Post Prediction analysis</a:t>
            </a:r>
          </a:p>
        </p:txBody>
      </p:sp>
      <p:pic>
        <p:nvPicPr>
          <p:cNvPr id="5" name="Picture 4">
            <a:extLst>
              <a:ext uri="{FF2B5EF4-FFF2-40B4-BE49-F238E27FC236}">
                <a16:creationId xmlns:a16="http://schemas.microsoft.com/office/drawing/2014/main" id="{AF9769AB-3961-0CDE-1B97-57D37CADDF95}"/>
              </a:ext>
            </a:extLst>
          </p:cNvPr>
          <p:cNvPicPr>
            <a:picLocks noChangeAspect="1"/>
          </p:cNvPicPr>
          <p:nvPr/>
        </p:nvPicPr>
        <p:blipFill>
          <a:blip r:embed="rId2"/>
          <a:stretch>
            <a:fillRect/>
          </a:stretch>
        </p:blipFill>
        <p:spPr>
          <a:xfrm>
            <a:off x="95084" y="961601"/>
            <a:ext cx="11935551" cy="4206605"/>
          </a:xfrm>
          <a:prstGeom prst="rect">
            <a:avLst/>
          </a:prstGeom>
        </p:spPr>
      </p:pic>
      <p:pic>
        <p:nvPicPr>
          <p:cNvPr id="7" name="Picture 6">
            <a:extLst>
              <a:ext uri="{FF2B5EF4-FFF2-40B4-BE49-F238E27FC236}">
                <a16:creationId xmlns:a16="http://schemas.microsoft.com/office/drawing/2014/main" id="{98536116-7D61-9641-E2B6-26DF0960527B}"/>
              </a:ext>
            </a:extLst>
          </p:cNvPr>
          <p:cNvPicPr>
            <a:picLocks noChangeAspect="1"/>
          </p:cNvPicPr>
          <p:nvPr/>
        </p:nvPicPr>
        <p:blipFill>
          <a:blip r:embed="rId3"/>
          <a:stretch>
            <a:fillRect/>
          </a:stretch>
        </p:blipFill>
        <p:spPr>
          <a:xfrm>
            <a:off x="472752" y="5187678"/>
            <a:ext cx="7210001" cy="1635438"/>
          </a:xfrm>
          <a:prstGeom prst="rect">
            <a:avLst/>
          </a:prstGeom>
        </p:spPr>
      </p:pic>
    </p:spTree>
    <p:extLst>
      <p:ext uri="{BB962C8B-B14F-4D97-AF65-F5344CB8AC3E}">
        <p14:creationId xmlns:p14="http://schemas.microsoft.com/office/powerpoint/2010/main" val="2994765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B3E40A-2226-7D64-7CD4-C695120CA16E}"/>
              </a:ext>
            </a:extLst>
          </p:cNvPr>
          <p:cNvSpPr txBox="1"/>
          <p:nvPr/>
        </p:nvSpPr>
        <p:spPr>
          <a:xfrm>
            <a:off x="340659" y="447346"/>
            <a:ext cx="6096000" cy="523220"/>
          </a:xfrm>
          <a:prstGeom prst="rect">
            <a:avLst/>
          </a:prstGeom>
          <a:noFill/>
        </p:spPr>
        <p:txBody>
          <a:bodyPr wrap="square">
            <a:spAutoFit/>
          </a:bodyPr>
          <a:lstStyle/>
          <a:p>
            <a:r>
              <a:rPr lang="en-IN" sz="2800" b="1" i="0" dirty="0">
                <a:effectLst/>
                <a:latin typeface="Times New Roman" panose="02020603050405020304" pitchFamily="18" charset="0"/>
                <a:cs typeface="Times New Roman" panose="02020603050405020304" pitchFamily="18" charset="0"/>
              </a:rPr>
              <a:t>Feature Importance Plot</a:t>
            </a:r>
            <a:endParaRPr lang="en-IN" sz="2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1E60B75-3AB7-EAFC-6322-4B6BB3F01541}"/>
              </a:ext>
            </a:extLst>
          </p:cNvPr>
          <p:cNvPicPr>
            <a:picLocks noChangeAspect="1"/>
          </p:cNvPicPr>
          <p:nvPr/>
        </p:nvPicPr>
        <p:blipFill>
          <a:blip r:embed="rId2"/>
          <a:stretch>
            <a:fillRect/>
          </a:stretch>
        </p:blipFill>
        <p:spPr>
          <a:xfrm>
            <a:off x="880180" y="1159830"/>
            <a:ext cx="10693255" cy="5250823"/>
          </a:xfrm>
          <a:prstGeom prst="rect">
            <a:avLst/>
          </a:prstGeom>
        </p:spPr>
      </p:pic>
    </p:spTree>
    <p:extLst>
      <p:ext uri="{BB962C8B-B14F-4D97-AF65-F5344CB8AC3E}">
        <p14:creationId xmlns:p14="http://schemas.microsoft.com/office/powerpoint/2010/main" val="1979361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63E2B6-06BC-496C-4C6F-BE587B73B3A5}"/>
              </a:ext>
            </a:extLst>
          </p:cNvPr>
          <p:cNvPicPr>
            <a:picLocks noChangeAspect="1"/>
          </p:cNvPicPr>
          <p:nvPr/>
        </p:nvPicPr>
        <p:blipFill>
          <a:blip r:embed="rId2"/>
          <a:stretch>
            <a:fillRect/>
          </a:stretch>
        </p:blipFill>
        <p:spPr>
          <a:xfrm>
            <a:off x="179294" y="1434353"/>
            <a:ext cx="11447929" cy="5262282"/>
          </a:xfrm>
          <a:prstGeom prst="rect">
            <a:avLst/>
          </a:prstGeom>
        </p:spPr>
      </p:pic>
      <p:sp>
        <p:nvSpPr>
          <p:cNvPr id="5" name="TextBox 4">
            <a:extLst>
              <a:ext uri="{FF2B5EF4-FFF2-40B4-BE49-F238E27FC236}">
                <a16:creationId xmlns:a16="http://schemas.microsoft.com/office/drawing/2014/main" id="{4F6E759D-97A8-2D54-593D-BAE6CCE99BC2}"/>
              </a:ext>
            </a:extLst>
          </p:cNvPr>
          <p:cNvSpPr txBox="1"/>
          <p:nvPr/>
        </p:nvSpPr>
        <p:spPr>
          <a:xfrm>
            <a:off x="582705" y="510098"/>
            <a:ext cx="5827060" cy="584775"/>
          </a:xfrm>
          <a:prstGeom prst="rect">
            <a:avLst/>
          </a:prstGeom>
          <a:noFill/>
        </p:spPr>
        <p:txBody>
          <a:bodyPr wrap="square">
            <a:spAutoFit/>
          </a:bodyPr>
          <a:lstStyle/>
          <a:p>
            <a:pPr algn="ctr"/>
            <a:r>
              <a:rPr lang="en-IN" sz="3200" b="1" i="0" dirty="0">
                <a:solidFill>
                  <a:srgbClr val="374151"/>
                </a:solidFill>
                <a:effectLst/>
                <a:latin typeface="Times New Roman" panose="02020603050405020304" pitchFamily="18" charset="0"/>
                <a:cs typeface="Times New Roman" panose="02020603050405020304" pitchFamily="18" charset="0"/>
              </a:rPr>
              <a:t>TIME SERIES ANALYSIS</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0660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4C5E71-EFEE-7548-62FF-DD285BB3C7B7}"/>
              </a:ext>
            </a:extLst>
          </p:cNvPr>
          <p:cNvSpPr txBox="1"/>
          <p:nvPr/>
        </p:nvSpPr>
        <p:spPr>
          <a:xfrm>
            <a:off x="524199" y="376045"/>
            <a:ext cx="7961603" cy="769441"/>
          </a:xfrm>
          <a:prstGeom prst="rect">
            <a:avLst/>
          </a:prstGeom>
          <a:noFill/>
        </p:spPr>
        <p:txBody>
          <a:bodyPr wrap="square" rtlCol="0">
            <a:spAutoFit/>
          </a:bodyPr>
          <a:lstStyle/>
          <a:p>
            <a:r>
              <a:rPr lang="en-IN" sz="4400" b="1" dirty="0">
                <a:solidFill>
                  <a:srgbClr val="C00000"/>
                </a:solidFill>
                <a:latin typeface="Times New Roman" panose="02020603050405020304" pitchFamily="18" charset="0"/>
                <a:cs typeface="Times New Roman" panose="02020603050405020304" pitchFamily="18" charset="0"/>
              </a:rPr>
              <a:t>Points for Discussion</a:t>
            </a:r>
          </a:p>
        </p:txBody>
      </p:sp>
      <p:sp>
        <p:nvSpPr>
          <p:cNvPr id="3" name="TextBox 2">
            <a:extLst>
              <a:ext uri="{FF2B5EF4-FFF2-40B4-BE49-F238E27FC236}">
                <a16:creationId xmlns:a16="http://schemas.microsoft.com/office/drawing/2014/main" id="{2DD8F1B1-102F-9C17-F729-B4FD08762726}"/>
              </a:ext>
            </a:extLst>
          </p:cNvPr>
          <p:cNvSpPr txBox="1"/>
          <p:nvPr/>
        </p:nvSpPr>
        <p:spPr>
          <a:xfrm>
            <a:off x="701134" y="1669614"/>
            <a:ext cx="6517813" cy="2862322"/>
          </a:xfrm>
          <a:prstGeom prst="rect">
            <a:avLst/>
          </a:prstGeom>
          <a:noFill/>
        </p:spPr>
        <p:txBody>
          <a:bodyPr wrap="square" rtlCol="0">
            <a:spAutoFit/>
          </a:bodyPr>
          <a:lstStyle/>
          <a:p>
            <a:pPr algn="l"/>
            <a:r>
              <a:rPr lang="en-IN" sz="3600" b="1" i="1" u="none" strike="noStrike" baseline="0" dirty="0">
                <a:latin typeface="Times New Roman" panose="02020603050405020304" pitchFamily="18" charset="0"/>
                <a:cs typeface="Times New Roman" panose="02020603050405020304" pitchFamily="18" charset="0"/>
              </a:rPr>
              <a:t>Instructions</a:t>
            </a:r>
          </a:p>
          <a:p>
            <a:pPr algn="l"/>
            <a:r>
              <a:rPr lang="en-US" sz="2400" b="0" i="0" u="none" strike="noStrike" baseline="0" dirty="0">
                <a:latin typeface="Times New Roman" panose="02020603050405020304" pitchFamily="18" charset="0"/>
                <a:cs typeface="Times New Roman" panose="02020603050405020304" pitchFamily="18" charset="0"/>
              </a:rPr>
              <a:t>The task is divided into the following objectives</a:t>
            </a:r>
          </a:p>
          <a:p>
            <a:pPr marL="342900" indent="-342900" algn="l">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 </a:t>
            </a:r>
            <a:r>
              <a:rPr lang="en-US" sz="2400" b="0" i="0" u="none" strike="noStrike" baseline="0" dirty="0">
                <a:latin typeface="Times New Roman" panose="02020603050405020304" pitchFamily="18" charset="0"/>
                <a:cs typeface="Times New Roman" panose="02020603050405020304" pitchFamily="18" charset="0"/>
              </a:rPr>
              <a:t>Exploration of customer purchasing behavior</a:t>
            </a:r>
          </a:p>
          <a:p>
            <a:pPr marL="342900" indent="-342900" algn="l">
              <a:buFont typeface="Wingdings" panose="05000000000000000000" pitchFamily="2" charset="2"/>
              <a:buChar char="v"/>
            </a:pPr>
            <a:r>
              <a:rPr lang="en-IN" sz="2400" b="0" i="0" u="none" strike="noStrike" baseline="0" dirty="0">
                <a:latin typeface="Times New Roman" panose="02020603050405020304" pitchFamily="18" charset="0"/>
                <a:cs typeface="Times New Roman" panose="02020603050405020304" pitchFamily="18" charset="0"/>
              </a:rPr>
              <a:t> Prediction of store sales</a:t>
            </a:r>
          </a:p>
          <a:p>
            <a:pPr marL="342900" indent="-342900" algn="l">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 </a:t>
            </a:r>
            <a:r>
              <a:rPr lang="en-IN" sz="2400" b="0" i="0" u="none" strike="noStrike" baseline="0" dirty="0">
                <a:latin typeface="Times New Roman" panose="02020603050405020304" pitchFamily="18" charset="0"/>
                <a:cs typeface="Times New Roman" panose="02020603050405020304" pitchFamily="18" charset="0"/>
              </a:rPr>
              <a:t>Machine learning approach</a:t>
            </a:r>
          </a:p>
          <a:p>
            <a:pPr marL="342900" indent="-342900" algn="l">
              <a:buFont typeface="Wingdings" panose="05000000000000000000" pitchFamily="2" charset="2"/>
              <a:buChar char="v"/>
            </a:pPr>
            <a:r>
              <a:rPr lang="en-IN" sz="2400" b="0" i="0" u="none" strike="noStrike" baseline="0" dirty="0">
                <a:latin typeface="Times New Roman" panose="02020603050405020304" pitchFamily="18" charset="0"/>
                <a:cs typeface="Times New Roman" panose="02020603050405020304" pitchFamily="18" charset="0"/>
              </a:rPr>
              <a:t> Deep Learning approach</a:t>
            </a:r>
          </a:p>
          <a:p>
            <a:pPr marL="342900" indent="-342900" algn="l">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 </a:t>
            </a:r>
            <a:r>
              <a:rPr lang="en-US" sz="2400" b="0" i="0" u="none" strike="noStrike" baseline="0" dirty="0">
                <a:latin typeface="Times New Roman" panose="02020603050405020304" pitchFamily="18" charset="0"/>
                <a:cs typeface="Times New Roman" panose="02020603050405020304" pitchFamily="18" charset="0"/>
              </a:rPr>
              <a:t>Serving predictions on a web interface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5238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433E1-192F-7D05-5960-60FD000D04B8}"/>
              </a:ext>
            </a:extLst>
          </p:cNvPr>
          <p:cNvSpPr>
            <a:spLocks noGrp="1"/>
          </p:cNvSpPr>
          <p:nvPr>
            <p:ph type="title"/>
          </p:nvPr>
        </p:nvSpPr>
        <p:spPr/>
        <p:txBody>
          <a:bodyPr/>
          <a:lstStyle/>
          <a:p>
            <a:br>
              <a:rPr lang="en-IN" sz="4400" b="1" i="0" dirty="0">
                <a:effectLst/>
                <a:latin typeface="Times New Roman" panose="02020603050405020304" pitchFamily="18" charset="0"/>
                <a:cs typeface="Times New Roman" panose="02020603050405020304" pitchFamily="18" charset="0"/>
              </a:rPr>
            </a:br>
            <a:endParaRPr lang="en-IN" dirty="0"/>
          </a:p>
        </p:txBody>
      </p:sp>
      <p:pic>
        <p:nvPicPr>
          <p:cNvPr id="5" name="Content Placeholder 4">
            <a:extLst>
              <a:ext uri="{FF2B5EF4-FFF2-40B4-BE49-F238E27FC236}">
                <a16:creationId xmlns:a16="http://schemas.microsoft.com/office/drawing/2014/main" id="{27891B64-770C-3B11-E353-FB01B22AC346}"/>
              </a:ext>
            </a:extLst>
          </p:cNvPr>
          <p:cNvPicPr>
            <a:picLocks noGrp="1" noChangeAspect="1"/>
          </p:cNvPicPr>
          <p:nvPr>
            <p:ph sz="half" idx="1"/>
          </p:nvPr>
        </p:nvPicPr>
        <p:blipFill>
          <a:blip r:embed="rId2"/>
          <a:stretch>
            <a:fillRect/>
          </a:stretch>
        </p:blipFill>
        <p:spPr>
          <a:xfrm>
            <a:off x="403412" y="1825625"/>
            <a:ext cx="5616388" cy="4351337"/>
          </a:xfrm>
          <a:prstGeom prst="rect">
            <a:avLst/>
          </a:prstGeom>
        </p:spPr>
      </p:pic>
      <p:pic>
        <p:nvPicPr>
          <p:cNvPr id="7" name="Content Placeholder 6">
            <a:extLst>
              <a:ext uri="{FF2B5EF4-FFF2-40B4-BE49-F238E27FC236}">
                <a16:creationId xmlns:a16="http://schemas.microsoft.com/office/drawing/2014/main" id="{AFEBDBDD-AB94-FA2B-5624-24BD5C4B5F87}"/>
              </a:ext>
            </a:extLst>
          </p:cNvPr>
          <p:cNvPicPr>
            <a:picLocks noGrp="1" noChangeAspect="1"/>
          </p:cNvPicPr>
          <p:nvPr>
            <p:ph sz="half" idx="2"/>
          </p:nvPr>
        </p:nvPicPr>
        <p:blipFill>
          <a:blip r:embed="rId3"/>
          <a:stretch>
            <a:fillRect/>
          </a:stretch>
        </p:blipFill>
        <p:spPr>
          <a:xfrm>
            <a:off x="6172200" y="2746235"/>
            <a:ext cx="5181600" cy="2510117"/>
          </a:xfrm>
        </p:spPr>
      </p:pic>
    </p:spTree>
    <p:extLst>
      <p:ext uri="{BB962C8B-B14F-4D97-AF65-F5344CB8AC3E}">
        <p14:creationId xmlns:p14="http://schemas.microsoft.com/office/powerpoint/2010/main" val="559042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068B8-D3C7-FE8E-0329-CC4D87D9D8F4}"/>
              </a:ext>
            </a:extLst>
          </p:cNvPr>
          <p:cNvSpPr>
            <a:spLocks noGrp="1"/>
          </p:cNvSpPr>
          <p:nvPr>
            <p:ph type="title"/>
          </p:nvPr>
        </p:nvSpPr>
        <p:spPr>
          <a:xfrm>
            <a:off x="838200" y="365125"/>
            <a:ext cx="10515600" cy="746499"/>
          </a:xfrm>
        </p:spPr>
        <p:txBody>
          <a:bodyPr>
            <a:normAutofit fontScale="90000"/>
          </a:bodyPr>
          <a:lstStyle/>
          <a:p>
            <a:r>
              <a:rPr lang="en-IN" sz="4400" b="1" i="0" dirty="0">
                <a:effectLst/>
                <a:latin typeface="Times New Roman" panose="02020603050405020304" pitchFamily="18" charset="0"/>
                <a:cs typeface="Times New Roman" panose="02020603050405020304" pitchFamily="18" charset="0"/>
              </a:rPr>
              <a:t>Trend Analysis</a:t>
            </a:r>
            <a:br>
              <a:rPr lang="en-IN" sz="4400" dirty="0"/>
            </a:br>
            <a:endParaRPr lang="en-IN" dirty="0"/>
          </a:p>
        </p:txBody>
      </p:sp>
      <p:pic>
        <p:nvPicPr>
          <p:cNvPr id="6" name="Content Placeholder 5">
            <a:extLst>
              <a:ext uri="{FF2B5EF4-FFF2-40B4-BE49-F238E27FC236}">
                <a16:creationId xmlns:a16="http://schemas.microsoft.com/office/drawing/2014/main" id="{17D906AB-8553-A74A-6B46-ACB5D46978AA}"/>
              </a:ext>
            </a:extLst>
          </p:cNvPr>
          <p:cNvPicPr>
            <a:picLocks noGrp="1" noChangeAspect="1"/>
          </p:cNvPicPr>
          <p:nvPr>
            <p:ph sz="half" idx="1"/>
          </p:nvPr>
        </p:nvPicPr>
        <p:blipFill>
          <a:blip r:embed="rId2"/>
          <a:stretch>
            <a:fillRect/>
          </a:stretch>
        </p:blipFill>
        <p:spPr>
          <a:xfrm>
            <a:off x="286871" y="1111624"/>
            <a:ext cx="2761129" cy="3801035"/>
          </a:xfrm>
        </p:spPr>
      </p:pic>
      <p:pic>
        <p:nvPicPr>
          <p:cNvPr id="8" name="Content Placeholder 7">
            <a:extLst>
              <a:ext uri="{FF2B5EF4-FFF2-40B4-BE49-F238E27FC236}">
                <a16:creationId xmlns:a16="http://schemas.microsoft.com/office/drawing/2014/main" id="{469E9F1C-5063-C7C6-B251-8BBBE164AC3D}"/>
              </a:ext>
            </a:extLst>
          </p:cNvPr>
          <p:cNvPicPr>
            <a:picLocks noGrp="1" noChangeAspect="1"/>
          </p:cNvPicPr>
          <p:nvPr>
            <p:ph sz="half" idx="2"/>
          </p:nvPr>
        </p:nvPicPr>
        <p:blipFill>
          <a:blip r:embed="rId3"/>
          <a:stretch>
            <a:fillRect/>
          </a:stretch>
        </p:blipFill>
        <p:spPr>
          <a:xfrm>
            <a:off x="3195917" y="1111624"/>
            <a:ext cx="4137212" cy="4464424"/>
          </a:xfrm>
        </p:spPr>
      </p:pic>
      <p:pic>
        <p:nvPicPr>
          <p:cNvPr id="10" name="Picture 9">
            <a:extLst>
              <a:ext uri="{FF2B5EF4-FFF2-40B4-BE49-F238E27FC236}">
                <a16:creationId xmlns:a16="http://schemas.microsoft.com/office/drawing/2014/main" id="{47FD6619-7562-C6B8-4ABE-29A32E453FC9}"/>
              </a:ext>
            </a:extLst>
          </p:cNvPr>
          <p:cNvPicPr>
            <a:picLocks noChangeAspect="1"/>
          </p:cNvPicPr>
          <p:nvPr/>
        </p:nvPicPr>
        <p:blipFill>
          <a:blip r:embed="rId4"/>
          <a:stretch>
            <a:fillRect/>
          </a:stretch>
        </p:blipFill>
        <p:spPr>
          <a:xfrm>
            <a:off x="7225553" y="1111624"/>
            <a:ext cx="4966448" cy="4213411"/>
          </a:xfrm>
          <a:prstGeom prst="rect">
            <a:avLst/>
          </a:prstGeom>
        </p:spPr>
      </p:pic>
    </p:spTree>
    <p:extLst>
      <p:ext uri="{BB962C8B-B14F-4D97-AF65-F5344CB8AC3E}">
        <p14:creationId xmlns:p14="http://schemas.microsoft.com/office/powerpoint/2010/main" val="3876876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ACBAE32-B29B-CFCA-D5D3-FE505382E612}"/>
              </a:ext>
            </a:extLst>
          </p:cNvPr>
          <p:cNvSpPr txBox="1"/>
          <p:nvPr/>
        </p:nvSpPr>
        <p:spPr>
          <a:xfrm>
            <a:off x="89647" y="205299"/>
            <a:ext cx="6096000" cy="584775"/>
          </a:xfrm>
          <a:prstGeom prst="rect">
            <a:avLst/>
          </a:prstGeom>
          <a:noFill/>
        </p:spPr>
        <p:txBody>
          <a:bodyPr wrap="square">
            <a:spAutoFit/>
          </a:bodyPr>
          <a:lstStyle/>
          <a:p>
            <a:r>
              <a:rPr lang="en-IN" sz="3200" b="1" i="0" dirty="0">
                <a:effectLst/>
                <a:latin typeface="Times New Roman" panose="02020603050405020304" pitchFamily="18" charset="0"/>
                <a:cs typeface="Times New Roman" panose="02020603050405020304" pitchFamily="18" charset="0"/>
              </a:rPr>
              <a:t>Trend Analysis</a:t>
            </a:r>
            <a:endParaRPr lang="en-IN" sz="3200" dirty="0"/>
          </a:p>
        </p:txBody>
      </p:sp>
      <p:pic>
        <p:nvPicPr>
          <p:cNvPr id="7" name="Picture 6">
            <a:extLst>
              <a:ext uri="{FF2B5EF4-FFF2-40B4-BE49-F238E27FC236}">
                <a16:creationId xmlns:a16="http://schemas.microsoft.com/office/drawing/2014/main" id="{2BC54DCD-5829-8B32-CF32-4E87B91D0BA5}"/>
              </a:ext>
            </a:extLst>
          </p:cNvPr>
          <p:cNvPicPr>
            <a:picLocks noChangeAspect="1"/>
          </p:cNvPicPr>
          <p:nvPr/>
        </p:nvPicPr>
        <p:blipFill>
          <a:blip r:embed="rId2"/>
          <a:stretch>
            <a:fillRect/>
          </a:stretch>
        </p:blipFill>
        <p:spPr>
          <a:xfrm>
            <a:off x="537882" y="790074"/>
            <a:ext cx="10694893" cy="5772980"/>
          </a:xfrm>
          <a:prstGeom prst="rect">
            <a:avLst/>
          </a:prstGeom>
        </p:spPr>
      </p:pic>
    </p:spTree>
    <p:extLst>
      <p:ext uri="{BB962C8B-B14F-4D97-AF65-F5344CB8AC3E}">
        <p14:creationId xmlns:p14="http://schemas.microsoft.com/office/powerpoint/2010/main" val="140776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829C3-A9CD-187E-1F48-6088F2AD26C0}"/>
              </a:ext>
            </a:extLst>
          </p:cNvPr>
          <p:cNvSpPr>
            <a:spLocks noGrp="1"/>
          </p:cNvSpPr>
          <p:nvPr>
            <p:ph type="title"/>
          </p:nvPr>
        </p:nvSpPr>
        <p:spPr>
          <a:xfrm>
            <a:off x="838200" y="365125"/>
            <a:ext cx="10515600" cy="576169"/>
          </a:xfrm>
        </p:spPr>
        <p:txBody>
          <a:bodyPr>
            <a:normAutofit/>
          </a:bodyPr>
          <a:lstStyle/>
          <a:p>
            <a:r>
              <a:rPr lang="en-US" sz="3200" b="1" i="0" dirty="0">
                <a:effectLst/>
                <a:latin typeface="Times New Roman" panose="02020603050405020304" pitchFamily="18" charset="0"/>
                <a:cs typeface="Times New Roman" panose="02020603050405020304" pitchFamily="18" charset="0"/>
              </a:rPr>
              <a:t>Rolling Means of Specific Columns</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2ABCC33-1B57-2322-6793-1DA3B402DEB2}"/>
              </a:ext>
            </a:extLst>
          </p:cNvPr>
          <p:cNvSpPr>
            <a:spLocks noGrp="1"/>
          </p:cNvSpPr>
          <p:nvPr>
            <p:ph sz="half" idx="1"/>
          </p:nvPr>
        </p:nvSpPr>
        <p:spPr>
          <a:xfrm>
            <a:off x="838200" y="1308847"/>
            <a:ext cx="5181600" cy="5184028"/>
          </a:xfrm>
        </p:spPr>
        <p:txBody>
          <a:bodyPr>
            <a:normAutofit fontScale="85000" lnSpcReduction="10000"/>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0" i="0" u="none" strike="noStrike" cap="none" normalizeH="0" baseline="0" dirty="0">
                <a:ln>
                  <a:noFill/>
                </a:ln>
                <a:solidFill>
                  <a:schemeClr val="tx1"/>
                </a:solidFill>
                <a:effectLst/>
                <a:latin typeface="Arial" panose="020B0604020202020204" pitchFamily="34" charset="0"/>
              </a:rPr>
              <a:t>Analyzing the rolling mean of sales within the range of 7-14 while considering promotional activity levels at a constant range of 0 to 1 can provide insights into how promotions may impact sales trends over a medium-term period.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dirty="0"/>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0" i="0" u="none" strike="noStrike" cap="none" normalizeH="0" baseline="0" dirty="0">
                <a:ln>
                  <a:noFill/>
                </a:ln>
                <a:solidFill>
                  <a:schemeClr val="tx1"/>
                </a:solidFill>
                <a:effectLst/>
                <a:latin typeface="Arial" panose="020B0604020202020204" pitchFamily="34" charset="0"/>
              </a:rPr>
              <a:t>This analysis helps assess whether the presence or absence of promotions within this range is associated with specific patterns or fluctuations in sales behavior.</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800" b="0" i="0" u="none" strike="noStrike" cap="none" normalizeH="0" baseline="0" dirty="0">
                <a:ln>
                  <a:noFill/>
                </a:ln>
                <a:solidFill>
                  <a:schemeClr val="tx1"/>
                </a:solidFill>
                <a:effectLst/>
                <a:latin typeface="Söhne"/>
              </a:rPr>
            </a:br>
            <a:endParaRPr kumimoji="0" lang="en-US" altLang="en-US" sz="2800" b="0" i="0" u="none" strike="noStrike" cap="none" normalizeH="0" baseline="0" dirty="0">
              <a:ln>
                <a:noFill/>
              </a:ln>
              <a:solidFill>
                <a:schemeClr val="tx1"/>
              </a:solidFill>
              <a:effectLst/>
              <a:latin typeface="Arial" panose="020B0604020202020204" pitchFamily="34" charset="0"/>
            </a:endParaRPr>
          </a:p>
          <a:p>
            <a:endParaRPr lang="en-IN" dirty="0"/>
          </a:p>
        </p:txBody>
      </p:sp>
      <p:pic>
        <p:nvPicPr>
          <p:cNvPr id="6" name="Content Placeholder 5">
            <a:extLst>
              <a:ext uri="{FF2B5EF4-FFF2-40B4-BE49-F238E27FC236}">
                <a16:creationId xmlns:a16="http://schemas.microsoft.com/office/drawing/2014/main" id="{609EED71-5E55-5AB8-222F-AC5203CEA821}"/>
              </a:ext>
            </a:extLst>
          </p:cNvPr>
          <p:cNvPicPr>
            <a:picLocks noGrp="1" noChangeAspect="1"/>
          </p:cNvPicPr>
          <p:nvPr>
            <p:ph sz="half" idx="2"/>
          </p:nvPr>
        </p:nvPicPr>
        <p:blipFill>
          <a:blip r:embed="rId2"/>
          <a:stretch>
            <a:fillRect/>
          </a:stretch>
        </p:blipFill>
        <p:spPr>
          <a:xfrm>
            <a:off x="6172200" y="1156447"/>
            <a:ext cx="5759824" cy="4742329"/>
          </a:xfrm>
        </p:spPr>
      </p:pic>
    </p:spTree>
    <p:extLst>
      <p:ext uri="{BB962C8B-B14F-4D97-AF65-F5344CB8AC3E}">
        <p14:creationId xmlns:p14="http://schemas.microsoft.com/office/powerpoint/2010/main" val="1627577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F5E9EF-BBFB-38D0-CF56-5C17DC339425}"/>
              </a:ext>
            </a:extLst>
          </p:cNvPr>
          <p:cNvSpPr txBox="1"/>
          <p:nvPr/>
        </p:nvSpPr>
        <p:spPr>
          <a:xfrm>
            <a:off x="304799" y="425388"/>
            <a:ext cx="11134166" cy="954107"/>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Both in Resampled Time series and Rolling Standard Deviation Plot we can see there is high fluctuation in the mid-year 2014</a:t>
            </a:r>
          </a:p>
        </p:txBody>
      </p:sp>
      <p:pic>
        <p:nvPicPr>
          <p:cNvPr id="4" name="Picture 3">
            <a:extLst>
              <a:ext uri="{FF2B5EF4-FFF2-40B4-BE49-F238E27FC236}">
                <a16:creationId xmlns:a16="http://schemas.microsoft.com/office/drawing/2014/main" id="{57F8AE2D-0694-7720-DC82-122B2C7C0E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1379494"/>
            <a:ext cx="5638801" cy="5478505"/>
          </a:xfrm>
          <a:prstGeom prst="rect">
            <a:avLst/>
          </a:prstGeom>
        </p:spPr>
      </p:pic>
      <p:pic>
        <p:nvPicPr>
          <p:cNvPr id="8" name="Picture 7">
            <a:extLst>
              <a:ext uri="{FF2B5EF4-FFF2-40B4-BE49-F238E27FC236}">
                <a16:creationId xmlns:a16="http://schemas.microsoft.com/office/drawing/2014/main" id="{8E1B1605-E7BD-7CE8-D2F9-031539A5DAB6}"/>
              </a:ext>
            </a:extLst>
          </p:cNvPr>
          <p:cNvPicPr>
            <a:picLocks noChangeAspect="1"/>
          </p:cNvPicPr>
          <p:nvPr/>
        </p:nvPicPr>
        <p:blipFill>
          <a:blip r:embed="rId3"/>
          <a:stretch>
            <a:fillRect/>
          </a:stretch>
        </p:blipFill>
        <p:spPr>
          <a:xfrm>
            <a:off x="5736898" y="1379492"/>
            <a:ext cx="6455102" cy="5406789"/>
          </a:xfrm>
          <a:prstGeom prst="rect">
            <a:avLst/>
          </a:prstGeom>
        </p:spPr>
      </p:pic>
    </p:spTree>
    <p:extLst>
      <p:ext uri="{BB962C8B-B14F-4D97-AF65-F5344CB8AC3E}">
        <p14:creationId xmlns:p14="http://schemas.microsoft.com/office/powerpoint/2010/main" val="3359988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B8ADE8-C596-8D11-5A40-C02E9DC00A6A}"/>
              </a:ext>
            </a:extLst>
          </p:cNvPr>
          <p:cNvPicPr>
            <a:picLocks noChangeAspect="1"/>
          </p:cNvPicPr>
          <p:nvPr/>
        </p:nvPicPr>
        <p:blipFill>
          <a:blip r:embed="rId2"/>
          <a:stretch>
            <a:fillRect/>
          </a:stretch>
        </p:blipFill>
        <p:spPr>
          <a:xfrm>
            <a:off x="348419" y="537882"/>
            <a:ext cx="11162263" cy="6230471"/>
          </a:xfrm>
          <a:prstGeom prst="rect">
            <a:avLst/>
          </a:prstGeom>
        </p:spPr>
      </p:pic>
    </p:spTree>
    <p:extLst>
      <p:ext uri="{BB962C8B-B14F-4D97-AF65-F5344CB8AC3E}">
        <p14:creationId xmlns:p14="http://schemas.microsoft.com/office/powerpoint/2010/main" val="3645286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C0230C-561E-C5F0-3DED-0CC67DA046A8}"/>
              </a:ext>
            </a:extLst>
          </p:cNvPr>
          <p:cNvSpPr txBox="1"/>
          <p:nvPr/>
        </p:nvSpPr>
        <p:spPr>
          <a:xfrm>
            <a:off x="264459" y="450067"/>
            <a:ext cx="11663082" cy="1477328"/>
          </a:xfrm>
          <a:prstGeom prst="rect">
            <a:avLst/>
          </a:prstGeom>
          <a:noFill/>
        </p:spPr>
        <p:txBody>
          <a:bodyPr wrap="square">
            <a:spAutoFit/>
          </a:bodyPr>
          <a:lstStyle/>
          <a:p>
            <a:pPr marL="285750" indent="-285750">
              <a:buFont typeface="Wingdings" panose="05000000000000000000" pitchFamily="2" charset="2"/>
              <a:buChar char="Ø"/>
            </a:pPr>
            <a:r>
              <a:rPr lang="en-IN" sz="1800" dirty="0"/>
              <a:t>First Differenced Sales represents the sales data after applying a differencing operation, specifically taking the difference between each data point and the previous one.</a:t>
            </a:r>
          </a:p>
          <a:p>
            <a:pPr marL="285750" indent="-285750">
              <a:buFont typeface="Wingdings" panose="05000000000000000000" pitchFamily="2" charset="2"/>
              <a:buChar char="Ø"/>
            </a:pPr>
            <a:endParaRPr lang="en-IN" sz="1800" dirty="0"/>
          </a:p>
          <a:p>
            <a:pPr marL="285750" indent="-285750">
              <a:buFont typeface="Wingdings" panose="05000000000000000000" pitchFamily="2" charset="2"/>
              <a:buChar char="Ø"/>
            </a:pPr>
            <a:r>
              <a:rPr lang="en-IN" sz="1800" dirty="0"/>
              <a:t> The differencing process have reduced the overall variability or patterns in the data, making it appear more stable or stationary.</a:t>
            </a:r>
          </a:p>
        </p:txBody>
      </p:sp>
      <p:pic>
        <p:nvPicPr>
          <p:cNvPr id="5" name="Picture 4">
            <a:extLst>
              <a:ext uri="{FF2B5EF4-FFF2-40B4-BE49-F238E27FC236}">
                <a16:creationId xmlns:a16="http://schemas.microsoft.com/office/drawing/2014/main" id="{6AE1268B-C4EB-9D2C-AF8A-E43407194AB8}"/>
              </a:ext>
            </a:extLst>
          </p:cNvPr>
          <p:cNvPicPr>
            <a:picLocks noChangeAspect="1"/>
          </p:cNvPicPr>
          <p:nvPr/>
        </p:nvPicPr>
        <p:blipFill>
          <a:blip r:embed="rId2"/>
          <a:stretch>
            <a:fillRect/>
          </a:stretch>
        </p:blipFill>
        <p:spPr>
          <a:xfrm>
            <a:off x="5280211" y="2106330"/>
            <a:ext cx="6786807" cy="4491693"/>
          </a:xfrm>
          <a:prstGeom prst="rect">
            <a:avLst/>
          </a:prstGeom>
        </p:spPr>
      </p:pic>
      <p:pic>
        <p:nvPicPr>
          <p:cNvPr id="7" name="Picture 6">
            <a:extLst>
              <a:ext uri="{FF2B5EF4-FFF2-40B4-BE49-F238E27FC236}">
                <a16:creationId xmlns:a16="http://schemas.microsoft.com/office/drawing/2014/main" id="{7EA4B89F-57A7-3598-8372-19E391AC6059}"/>
              </a:ext>
            </a:extLst>
          </p:cNvPr>
          <p:cNvPicPr>
            <a:picLocks noChangeAspect="1"/>
          </p:cNvPicPr>
          <p:nvPr/>
        </p:nvPicPr>
        <p:blipFill>
          <a:blip r:embed="rId3"/>
          <a:stretch>
            <a:fillRect/>
          </a:stretch>
        </p:blipFill>
        <p:spPr>
          <a:xfrm>
            <a:off x="-13448" y="2117485"/>
            <a:ext cx="5293659" cy="4480538"/>
          </a:xfrm>
          <a:prstGeom prst="rect">
            <a:avLst/>
          </a:prstGeom>
        </p:spPr>
      </p:pic>
    </p:spTree>
    <p:extLst>
      <p:ext uri="{BB962C8B-B14F-4D97-AF65-F5344CB8AC3E}">
        <p14:creationId xmlns:p14="http://schemas.microsoft.com/office/powerpoint/2010/main" val="1434436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0E7D51-3FED-509D-B301-D56D76EA97DD}"/>
              </a:ext>
            </a:extLst>
          </p:cNvPr>
          <p:cNvSpPr txBox="1"/>
          <p:nvPr/>
        </p:nvSpPr>
        <p:spPr>
          <a:xfrm>
            <a:off x="376517" y="230885"/>
            <a:ext cx="10793506" cy="1477328"/>
          </a:xfrm>
          <a:prstGeom prst="rect">
            <a:avLst/>
          </a:prstGeom>
          <a:noFill/>
        </p:spPr>
        <p:txBody>
          <a:bodyPr wrap="square">
            <a:spAutoFit/>
          </a:bodyPr>
          <a:lstStyle/>
          <a:p>
            <a:pPr marL="285750" indent="-285750">
              <a:buFont typeface="Wingdings" panose="05000000000000000000" pitchFamily="2" charset="2"/>
              <a:buChar char="Ø"/>
            </a:pPr>
            <a:r>
              <a:rPr lang="en-US" sz="1800" b="0" i="0" dirty="0">
                <a:solidFill>
                  <a:srgbClr val="374151"/>
                </a:solidFill>
                <a:effectLst/>
                <a:latin typeface="Söhne"/>
              </a:rPr>
              <a:t>A fluctuating ACF pattern with both falling and rising values typically signifies seasonality within the data. It suggests regular, repeating cycles at specific time intervals.</a:t>
            </a:r>
          </a:p>
          <a:p>
            <a:pPr marL="285750" indent="-285750">
              <a:buFont typeface="Wingdings" panose="05000000000000000000" pitchFamily="2" charset="2"/>
              <a:buChar char="Ø"/>
            </a:pPr>
            <a:r>
              <a:rPr lang="en-US" sz="1800" b="0" i="0" dirty="0">
                <a:solidFill>
                  <a:srgbClr val="374151"/>
                </a:solidFill>
                <a:effectLst/>
                <a:latin typeface="Söhne"/>
              </a:rPr>
              <a:t> On the other hand, when PACF values are notably lower than ACF values, it indicates that the direct correlation between the current observation and its past lags is relatively weak compared to the influence of other lags or variables. </a:t>
            </a:r>
            <a:endParaRPr lang="en-IN" sz="1800" dirty="0"/>
          </a:p>
        </p:txBody>
      </p:sp>
      <p:pic>
        <p:nvPicPr>
          <p:cNvPr id="5" name="Picture 4">
            <a:extLst>
              <a:ext uri="{FF2B5EF4-FFF2-40B4-BE49-F238E27FC236}">
                <a16:creationId xmlns:a16="http://schemas.microsoft.com/office/drawing/2014/main" id="{BCE8DE95-1083-66D8-2505-3B9B61A24F4E}"/>
              </a:ext>
            </a:extLst>
          </p:cNvPr>
          <p:cNvPicPr>
            <a:picLocks noChangeAspect="1"/>
          </p:cNvPicPr>
          <p:nvPr/>
        </p:nvPicPr>
        <p:blipFill>
          <a:blip r:embed="rId2"/>
          <a:stretch>
            <a:fillRect/>
          </a:stretch>
        </p:blipFill>
        <p:spPr>
          <a:xfrm>
            <a:off x="502022" y="1708213"/>
            <a:ext cx="10910047" cy="5001167"/>
          </a:xfrm>
          <a:prstGeom prst="rect">
            <a:avLst/>
          </a:prstGeom>
        </p:spPr>
      </p:pic>
    </p:spTree>
    <p:extLst>
      <p:ext uri="{BB962C8B-B14F-4D97-AF65-F5344CB8AC3E}">
        <p14:creationId xmlns:p14="http://schemas.microsoft.com/office/powerpoint/2010/main" val="545155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D5FDAE-7842-FD21-C939-C24F29F72D97}"/>
              </a:ext>
            </a:extLst>
          </p:cNvPr>
          <p:cNvSpPr txBox="1"/>
          <p:nvPr/>
        </p:nvSpPr>
        <p:spPr>
          <a:xfrm>
            <a:off x="484095" y="531657"/>
            <a:ext cx="10919012" cy="1477328"/>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374151"/>
                </a:solidFill>
                <a:effectLst/>
                <a:latin typeface="Söhne"/>
              </a:rPr>
              <a:t>An increase in the current time period, denoted as 't,' leading to an increase in the future time period '</a:t>
            </a:r>
            <a:r>
              <a:rPr lang="en-US" b="0" i="0" dirty="0" err="1">
                <a:solidFill>
                  <a:srgbClr val="374151"/>
                </a:solidFill>
                <a:effectLst/>
                <a:latin typeface="Söhne"/>
              </a:rPr>
              <a:t>t+lag</a:t>
            </a:r>
            <a:r>
              <a:rPr lang="en-US" b="0" i="0" dirty="0">
                <a:solidFill>
                  <a:srgbClr val="374151"/>
                </a:solidFill>
                <a:effectLst/>
                <a:latin typeface="Söhne"/>
              </a:rPr>
              <a:t>' indicates a positive correlation or dependency between the two time points.</a:t>
            </a:r>
          </a:p>
          <a:p>
            <a:pPr marL="285750" indent="-285750">
              <a:buFont typeface="Wingdings" panose="05000000000000000000" pitchFamily="2" charset="2"/>
              <a:buChar char="Ø"/>
            </a:pPr>
            <a:endParaRPr lang="en-US" b="0" i="0" dirty="0">
              <a:solidFill>
                <a:srgbClr val="374151"/>
              </a:solidFill>
              <a:effectLst/>
              <a:latin typeface="Söhne"/>
            </a:endParaRPr>
          </a:p>
          <a:p>
            <a:pPr marL="285750" indent="-285750">
              <a:buFont typeface="Wingdings" panose="05000000000000000000" pitchFamily="2" charset="2"/>
              <a:buChar char="Ø"/>
            </a:pPr>
            <a:r>
              <a:rPr lang="en-US" b="0" i="0" dirty="0">
                <a:solidFill>
                  <a:srgbClr val="374151"/>
                </a:solidFill>
                <a:effectLst/>
                <a:latin typeface="Söhne"/>
              </a:rPr>
              <a:t> In other words, as time progresses from 't' to '</a:t>
            </a:r>
            <a:r>
              <a:rPr lang="en-US" b="0" i="0" dirty="0" err="1">
                <a:solidFill>
                  <a:srgbClr val="374151"/>
                </a:solidFill>
                <a:effectLst/>
                <a:latin typeface="Söhne"/>
              </a:rPr>
              <a:t>t+lag</a:t>
            </a:r>
            <a:r>
              <a:rPr lang="en-US" b="0" i="0" dirty="0">
                <a:solidFill>
                  <a:srgbClr val="374151"/>
                </a:solidFill>
                <a:effectLst/>
                <a:latin typeface="Söhne"/>
              </a:rPr>
              <a:t>,' any changes, improvements, or variations occurring at 't' are expected to have a corresponding impact on the future time period '</a:t>
            </a:r>
            <a:r>
              <a:rPr lang="en-US" b="0" i="0" dirty="0" err="1">
                <a:solidFill>
                  <a:srgbClr val="374151"/>
                </a:solidFill>
                <a:effectLst/>
                <a:latin typeface="Söhne"/>
              </a:rPr>
              <a:t>t+lag</a:t>
            </a:r>
            <a:r>
              <a:rPr lang="en-US" b="0" i="0" dirty="0">
                <a:solidFill>
                  <a:srgbClr val="374151"/>
                </a:solidFill>
                <a:effectLst/>
                <a:latin typeface="Söhne"/>
              </a:rPr>
              <a:t>.</a:t>
            </a:r>
            <a:endParaRPr lang="en-IN" dirty="0"/>
          </a:p>
        </p:txBody>
      </p:sp>
      <p:pic>
        <p:nvPicPr>
          <p:cNvPr id="5" name="Picture 4">
            <a:extLst>
              <a:ext uri="{FF2B5EF4-FFF2-40B4-BE49-F238E27FC236}">
                <a16:creationId xmlns:a16="http://schemas.microsoft.com/office/drawing/2014/main" id="{90DDB3EE-3463-37CB-0007-21B9E96F3666}"/>
              </a:ext>
            </a:extLst>
          </p:cNvPr>
          <p:cNvPicPr>
            <a:picLocks noChangeAspect="1"/>
          </p:cNvPicPr>
          <p:nvPr/>
        </p:nvPicPr>
        <p:blipFill>
          <a:blip r:embed="rId2"/>
          <a:stretch>
            <a:fillRect/>
          </a:stretch>
        </p:blipFill>
        <p:spPr>
          <a:xfrm>
            <a:off x="833717" y="2334015"/>
            <a:ext cx="10524565" cy="4246079"/>
          </a:xfrm>
          <a:prstGeom prst="rect">
            <a:avLst/>
          </a:prstGeom>
        </p:spPr>
      </p:pic>
    </p:spTree>
    <p:extLst>
      <p:ext uri="{BB962C8B-B14F-4D97-AF65-F5344CB8AC3E}">
        <p14:creationId xmlns:p14="http://schemas.microsoft.com/office/powerpoint/2010/main" val="3992266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09F1CD-FC89-26F5-A323-16520FDA237C}"/>
              </a:ext>
            </a:extLst>
          </p:cNvPr>
          <p:cNvPicPr>
            <a:picLocks noChangeAspect="1"/>
          </p:cNvPicPr>
          <p:nvPr/>
        </p:nvPicPr>
        <p:blipFill>
          <a:blip r:embed="rId2"/>
          <a:stretch>
            <a:fillRect/>
          </a:stretch>
        </p:blipFill>
        <p:spPr>
          <a:xfrm>
            <a:off x="116541" y="546847"/>
            <a:ext cx="11770659" cy="6015317"/>
          </a:xfrm>
          <a:prstGeom prst="rect">
            <a:avLst/>
          </a:prstGeom>
        </p:spPr>
      </p:pic>
    </p:spTree>
    <p:extLst>
      <p:ext uri="{BB962C8B-B14F-4D97-AF65-F5344CB8AC3E}">
        <p14:creationId xmlns:p14="http://schemas.microsoft.com/office/powerpoint/2010/main" val="1082232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4E9DACE-E92B-1CBE-1238-C1849909E9DA}"/>
              </a:ext>
            </a:extLst>
          </p:cNvPr>
          <p:cNvSpPr txBox="1"/>
          <p:nvPr/>
        </p:nvSpPr>
        <p:spPr>
          <a:xfrm>
            <a:off x="456730" y="1796744"/>
            <a:ext cx="10042357" cy="4093428"/>
          </a:xfrm>
          <a:prstGeom prst="rect">
            <a:avLst/>
          </a:prstGeom>
          <a:noFill/>
        </p:spPr>
        <p:txBody>
          <a:bodyPr wrap="square">
            <a:spAutoFit/>
          </a:bodyPr>
          <a:lstStyle/>
          <a:p>
            <a:pPr marL="285750" indent="-285750" algn="l">
              <a:buFont typeface="Arial" panose="020B0604020202020204" pitchFamily="34" charset="0"/>
              <a:buChar char="•"/>
            </a:pPr>
            <a:r>
              <a:rPr lang="en-US" sz="2000" b="1" i="0" u="none" strike="noStrike" baseline="0" dirty="0">
                <a:latin typeface="Times New Roman" panose="02020603050405020304" pitchFamily="18" charset="0"/>
                <a:cs typeface="Times New Roman" panose="02020603050405020304" pitchFamily="18" charset="0"/>
              </a:rPr>
              <a:t>Id </a:t>
            </a:r>
            <a:r>
              <a:rPr lang="en-US" sz="2000" b="0" i="0" u="none" strike="noStrike" baseline="0" dirty="0">
                <a:latin typeface="Times New Roman" panose="02020603050405020304" pitchFamily="18" charset="0"/>
                <a:cs typeface="Times New Roman" panose="02020603050405020304" pitchFamily="18" charset="0"/>
              </a:rPr>
              <a:t>- an Id that represents a (Store, Date) duple within the test set</a:t>
            </a:r>
          </a:p>
          <a:p>
            <a:pPr marL="285750" indent="-285750" algn="l">
              <a:buFont typeface="Arial" panose="020B0604020202020204" pitchFamily="34" charset="0"/>
              <a:buChar char="•"/>
            </a:pPr>
            <a:r>
              <a:rPr lang="en-US" sz="2000" b="1" i="0" u="none" strike="noStrike" baseline="0" dirty="0">
                <a:latin typeface="Times New Roman" panose="02020603050405020304" pitchFamily="18" charset="0"/>
                <a:cs typeface="Times New Roman" panose="02020603050405020304" pitchFamily="18" charset="0"/>
              </a:rPr>
              <a:t>Store </a:t>
            </a:r>
            <a:r>
              <a:rPr lang="en-US" sz="2000" b="0" i="0" u="none" strike="noStrike" baseline="0" dirty="0">
                <a:latin typeface="Times New Roman" panose="02020603050405020304" pitchFamily="18" charset="0"/>
                <a:cs typeface="Times New Roman" panose="02020603050405020304" pitchFamily="18" charset="0"/>
              </a:rPr>
              <a:t>- a unique Id for each store</a:t>
            </a:r>
          </a:p>
          <a:p>
            <a:pPr marL="285750" indent="-285750" algn="l">
              <a:buFont typeface="Arial" panose="020B0604020202020204" pitchFamily="34" charset="0"/>
              <a:buChar char="•"/>
            </a:pPr>
            <a:r>
              <a:rPr lang="en-US" sz="2000" b="1" i="0" u="none" strike="noStrike" baseline="0" dirty="0">
                <a:latin typeface="Times New Roman" panose="02020603050405020304" pitchFamily="18" charset="0"/>
                <a:cs typeface="Times New Roman" panose="02020603050405020304" pitchFamily="18" charset="0"/>
              </a:rPr>
              <a:t>Sales </a:t>
            </a:r>
            <a:r>
              <a:rPr lang="en-US" sz="2000" b="0" i="0" u="none" strike="noStrike" baseline="0" dirty="0">
                <a:latin typeface="Times New Roman" panose="02020603050405020304" pitchFamily="18" charset="0"/>
                <a:cs typeface="Times New Roman" panose="02020603050405020304" pitchFamily="18" charset="0"/>
              </a:rPr>
              <a:t>- the turnover for any given day (this is what you are predicting)</a:t>
            </a:r>
          </a:p>
          <a:p>
            <a:pPr marL="285750" indent="-285750" algn="l">
              <a:buFont typeface="Arial" panose="020B0604020202020204" pitchFamily="34" charset="0"/>
              <a:buChar char="•"/>
            </a:pPr>
            <a:r>
              <a:rPr lang="en-US" sz="2000" b="1" i="0" u="none" strike="noStrike" baseline="0" dirty="0">
                <a:latin typeface="Times New Roman" panose="02020603050405020304" pitchFamily="18" charset="0"/>
                <a:cs typeface="Times New Roman" panose="02020603050405020304" pitchFamily="18" charset="0"/>
              </a:rPr>
              <a:t>Customers </a:t>
            </a:r>
            <a:r>
              <a:rPr lang="en-US" sz="2000" b="0" i="0" u="none" strike="noStrike" baseline="0" dirty="0">
                <a:latin typeface="Times New Roman" panose="02020603050405020304" pitchFamily="18" charset="0"/>
                <a:cs typeface="Times New Roman" panose="02020603050405020304" pitchFamily="18" charset="0"/>
              </a:rPr>
              <a:t>- the number of customers on a given day</a:t>
            </a:r>
          </a:p>
          <a:p>
            <a:pPr marL="285750" indent="-285750" algn="l">
              <a:buFont typeface="Arial" panose="020B0604020202020204" pitchFamily="34" charset="0"/>
              <a:buChar char="•"/>
            </a:pPr>
            <a:r>
              <a:rPr lang="en-US" sz="2000" b="1" i="0" u="none" strike="noStrike" baseline="0" dirty="0">
                <a:latin typeface="Times New Roman" panose="02020603050405020304" pitchFamily="18" charset="0"/>
                <a:cs typeface="Times New Roman" panose="02020603050405020304" pitchFamily="18" charset="0"/>
              </a:rPr>
              <a:t>Open </a:t>
            </a:r>
            <a:r>
              <a:rPr lang="en-US" sz="2000" b="0" i="0" u="none" strike="noStrike" baseline="0" dirty="0">
                <a:latin typeface="Times New Roman" panose="02020603050405020304" pitchFamily="18" charset="0"/>
                <a:cs typeface="Times New Roman" panose="02020603050405020304" pitchFamily="18" charset="0"/>
              </a:rPr>
              <a:t>- an indicator for whether the store was open: 0 = closed, 1 = open</a:t>
            </a:r>
          </a:p>
          <a:p>
            <a:pPr marL="285750" indent="-285750" algn="l">
              <a:buFont typeface="Arial" panose="020B0604020202020204" pitchFamily="34" charset="0"/>
              <a:buChar char="•"/>
            </a:pPr>
            <a:r>
              <a:rPr lang="en-US" sz="2000" b="1" i="0" u="none" strike="noStrike" baseline="0" dirty="0" err="1">
                <a:latin typeface="Times New Roman" panose="02020603050405020304" pitchFamily="18" charset="0"/>
                <a:cs typeface="Times New Roman" panose="02020603050405020304" pitchFamily="18" charset="0"/>
              </a:rPr>
              <a:t>StateHoliday</a:t>
            </a:r>
            <a:r>
              <a:rPr lang="en-US" sz="2000" b="1" i="0" u="none" strike="noStrike" baseline="0" dirty="0">
                <a:latin typeface="Times New Roman" panose="02020603050405020304" pitchFamily="18" charset="0"/>
                <a:cs typeface="Times New Roman" panose="02020603050405020304" pitchFamily="18" charset="0"/>
              </a:rPr>
              <a:t> </a:t>
            </a:r>
            <a:r>
              <a:rPr lang="en-US" sz="2000" b="0" i="0" u="none" strike="noStrike" baseline="0" dirty="0">
                <a:latin typeface="Times New Roman" panose="02020603050405020304" pitchFamily="18" charset="0"/>
                <a:cs typeface="Times New Roman" panose="02020603050405020304" pitchFamily="18" charset="0"/>
              </a:rPr>
              <a:t>- indicates a state holiday. Normally all stores, with few exceptions, are</a:t>
            </a:r>
          </a:p>
          <a:p>
            <a:pPr algn="l"/>
            <a:r>
              <a:rPr lang="en-US" sz="2000" dirty="0">
                <a:latin typeface="Times New Roman" panose="02020603050405020304" pitchFamily="18" charset="0"/>
                <a:cs typeface="Times New Roman" panose="02020603050405020304" pitchFamily="18" charset="0"/>
              </a:rPr>
              <a:t>     </a:t>
            </a:r>
            <a:r>
              <a:rPr lang="en-US" sz="2000" b="0" i="0" u="none" strike="noStrike" baseline="0" dirty="0">
                <a:latin typeface="Times New Roman" panose="02020603050405020304" pitchFamily="18" charset="0"/>
                <a:cs typeface="Times New Roman" panose="02020603050405020304" pitchFamily="18" charset="0"/>
              </a:rPr>
              <a:t>closed on state holidays. Note that all schools are closed on public holidays and</a:t>
            </a:r>
          </a:p>
          <a:p>
            <a:pPr algn="l"/>
            <a:r>
              <a:rPr lang="en-US" sz="2000" dirty="0">
                <a:latin typeface="Times New Roman" panose="02020603050405020304" pitchFamily="18" charset="0"/>
                <a:cs typeface="Times New Roman" panose="02020603050405020304" pitchFamily="18" charset="0"/>
              </a:rPr>
              <a:t>     </a:t>
            </a:r>
            <a:r>
              <a:rPr lang="en-US" sz="2000" b="0" i="0" u="none" strike="noStrike" baseline="0" dirty="0">
                <a:latin typeface="Times New Roman" panose="02020603050405020304" pitchFamily="18" charset="0"/>
                <a:cs typeface="Times New Roman" panose="02020603050405020304" pitchFamily="18" charset="0"/>
              </a:rPr>
              <a:t>weekends. a = public holiday, b = Easter holiday, c = Christmas, 0 = None</a:t>
            </a:r>
          </a:p>
          <a:p>
            <a:pPr marL="285750" indent="-285750" algn="l">
              <a:buFont typeface="Arial" panose="020B0604020202020204" pitchFamily="34" charset="0"/>
              <a:buChar char="•"/>
            </a:pPr>
            <a:r>
              <a:rPr lang="en-US" sz="2000" b="1" i="0" u="none" strike="noStrike" baseline="0" dirty="0" err="1">
                <a:latin typeface="Times New Roman" panose="02020603050405020304" pitchFamily="18" charset="0"/>
                <a:cs typeface="Times New Roman" panose="02020603050405020304" pitchFamily="18" charset="0"/>
              </a:rPr>
              <a:t>SchoolHoliday</a:t>
            </a:r>
            <a:r>
              <a:rPr lang="en-US" sz="2000" b="1" i="0" u="none" strike="noStrike" baseline="0" dirty="0">
                <a:latin typeface="Times New Roman" panose="02020603050405020304" pitchFamily="18" charset="0"/>
                <a:cs typeface="Times New Roman" panose="02020603050405020304" pitchFamily="18" charset="0"/>
              </a:rPr>
              <a:t> </a:t>
            </a:r>
            <a:r>
              <a:rPr lang="en-US" sz="2000" b="0" i="0" u="none" strike="noStrike" baseline="0" dirty="0">
                <a:latin typeface="Times New Roman" panose="02020603050405020304" pitchFamily="18" charset="0"/>
                <a:cs typeface="Times New Roman" panose="02020603050405020304" pitchFamily="18" charset="0"/>
              </a:rPr>
              <a:t>- indicates if the (Store, Date) was affected by the closure of public</a:t>
            </a:r>
          </a:p>
          <a:p>
            <a:pPr algn="l"/>
            <a:r>
              <a:rPr lang="en-US" sz="2000" dirty="0">
                <a:latin typeface="Times New Roman" panose="02020603050405020304" pitchFamily="18" charset="0"/>
                <a:cs typeface="Times New Roman" panose="02020603050405020304" pitchFamily="18" charset="0"/>
              </a:rPr>
              <a:t>     </a:t>
            </a:r>
            <a:r>
              <a:rPr lang="en-IN" sz="2000" b="0" i="0" u="none" strike="noStrike" baseline="0" dirty="0">
                <a:latin typeface="Times New Roman" panose="02020603050405020304" pitchFamily="18" charset="0"/>
                <a:cs typeface="Times New Roman" panose="02020603050405020304" pitchFamily="18" charset="0"/>
              </a:rPr>
              <a:t>schools</a:t>
            </a:r>
          </a:p>
          <a:p>
            <a:pPr marL="285750" indent="-285750" algn="l">
              <a:buFont typeface="Arial" panose="020B0604020202020204" pitchFamily="34" charset="0"/>
              <a:buChar char="•"/>
            </a:pPr>
            <a:r>
              <a:rPr lang="en-US" sz="2000" b="1" i="0" u="none" strike="noStrike" baseline="0" dirty="0" err="1">
                <a:latin typeface="Times New Roman" panose="02020603050405020304" pitchFamily="18" charset="0"/>
                <a:cs typeface="Times New Roman" panose="02020603050405020304" pitchFamily="18" charset="0"/>
              </a:rPr>
              <a:t>StoreType</a:t>
            </a:r>
            <a:r>
              <a:rPr lang="en-US" sz="2000" b="1" i="0" u="none" strike="noStrike" baseline="0" dirty="0">
                <a:latin typeface="Times New Roman" panose="02020603050405020304" pitchFamily="18" charset="0"/>
                <a:cs typeface="Times New Roman" panose="02020603050405020304" pitchFamily="18" charset="0"/>
              </a:rPr>
              <a:t> </a:t>
            </a:r>
            <a:r>
              <a:rPr lang="en-US" sz="2000" b="0" i="0" u="none" strike="noStrike" baseline="0" dirty="0">
                <a:latin typeface="Times New Roman" panose="02020603050405020304" pitchFamily="18" charset="0"/>
                <a:cs typeface="Times New Roman" panose="02020603050405020304" pitchFamily="18" charset="0"/>
              </a:rPr>
              <a:t>- differentiates between 4 different store models: a, b, c, d</a:t>
            </a:r>
          </a:p>
          <a:p>
            <a:pPr marL="285750" indent="-285750" algn="l">
              <a:buFont typeface="Arial" panose="020B0604020202020204" pitchFamily="34" charset="0"/>
              <a:buChar char="•"/>
            </a:pPr>
            <a:r>
              <a:rPr lang="en-US" sz="2000" b="1" i="0" u="none" strike="noStrike" baseline="0" dirty="0">
                <a:latin typeface="Times New Roman" panose="02020603050405020304" pitchFamily="18" charset="0"/>
                <a:cs typeface="Times New Roman" panose="02020603050405020304" pitchFamily="18" charset="0"/>
              </a:rPr>
              <a:t>Assortment </a:t>
            </a:r>
            <a:r>
              <a:rPr lang="en-US" sz="2000" b="0" i="0" u="none" strike="noStrike" baseline="0" dirty="0">
                <a:latin typeface="Times New Roman" panose="02020603050405020304" pitchFamily="18" charset="0"/>
                <a:cs typeface="Times New Roman" panose="02020603050405020304" pitchFamily="18" charset="0"/>
              </a:rPr>
              <a:t>- describes an assortment level: a = basic, b = extra, c = extended. Read</a:t>
            </a:r>
          </a:p>
          <a:p>
            <a:pPr algn="l"/>
            <a:r>
              <a:rPr lang="en-IN" sz="2000" b="0" i="0" u="none" strike="noStrike" baseline="0" dirty="0">
                <a:latin typeface="Times New Roman" panose="02020603050405020304" pitchFamily="18" charset="0"/>
                <a:cs typeface="Times New Roman" panose="02020603050405020304" pitchFamily="18" charset="0"/>
              </a:rPr>
              <a:t>     more about assortment here</a:t>
            </a:r>
          </a:p>
        </p:txBody>
      </p:sp>
      <p:sp>
        <p:nvSpPr>
          <p:cNvPr id="7" name="TextBox 6">
            <a:extLst>
              <a:ext uri="{FF2B5EF4-FFF2-40B4-BE49-F238E27FC236}">
                <a16:creationId xmlns:a16="http://schemas.microsoft.com/office/drawing/2014/main" id="{0A4F6983-2BFD-C928-87A8-25E2CBD1AD72}"/>
              </a:ext>
            </a:extLst>
          </p:cNvPr>
          <p:cNvSpPr txBox="1"/>
          <p:nvPr/>
        </p:nvSpPr>
        <p:spPr>
          <a:xfrm>
            <a:off x="385012" y="899993"/>
            <a:ext cx="6096000" cy="769441"/>
          </a:xfrm>
          <a:prstGeom prst="rect">
            <a:avLst/>
          </a:prstGeom>
          <a:noFill/>
        </p:spPr>
        <p:txBody>
          <a:bodyPr wrap="square">
            <a:spAutoFit/>
          </a:bodyPr>
          <a:lstStyle/>
          <a:p>
            <a:pPr marL="457200" indent="-457200">
              <a:buFont typeface="Arial" panose="020B0604020202020204" pitchFamily="34" charset="0"/>
              <a:buChar char="•"/>
            </a:pPr>
            <a:r>
              <a:rPr lang="en-US" sz="4400" b="1" dirty="0">
                <a:solidFill>
                  <a:srgbClr val="C00000"/>
                </a:solidFill>
                <a:latin typeface="Times New Roman" panose="02020603050405020304" pitchFamily="18" charset="0"/>
                <a:cs typeface="Times New Roman" panose="02020603050405020304" pitchFamily="18" charset="0"/>
              </a:rPr>
              <a:t>Data Summary </a:t>
            </a:r>
          </a:p>
        </p:txBody>
      </p:sp>
    </p:spTree>
    <p:extLst>
      <p:ext uri="{BB962C8B-B14F-4D97-AF65-F5344CB8AC3E}">
        <p14:creationId xmlns:p14="http://schemas.microsoft.com/office/powerpoint/2010/main" val="223890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2BD2FD-ECC5-7F38-C9ED-97D0FE6DD7D3}"/>
              </a:ext>
            </a:extLst>
          </p:cNvPr>
          <p:cNvPicPr>
            <a:picLocks noChangeAspect="1"/>
          </p:cNvPicPr>
          <p:nvPr/>
        </p:nvPicPr>
        <p:blipFill>
          <a:blip r:embed="rId2"/>
          <a:stretch>
            <a:fillRect/>
          </a:stretch>
        </p:blipFill>
        <p:spPr>
          <a:xfrm>
            <a:off x="519954" y="242047"/>
            <a:ext cx="11672046" cy="6615953"/>
          </a:xfrm>
          <a:prstGeom prst="rect">
            <a:avLst/>
          </a:prstGeom>
        </p:spPr>
      </p:pic>
    </p:spTree>
    <p:extLst>
      <p:ext uri="{BB962C8B-B14F-4D97-AF65-F5344CB8AC3E}">
        <p14:creationId xmlns:p14="http://schemas.microsoft.com/office/powerpoint/2010/main" val="2165462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7A15D5-4F7F-F9E4-85F2-1E3B574E0710}"/>
              </a:ext>
            </a:extLst>
          </p:cNvPr>
          <p:cNvSpPr txBox="1"/>
          <p:nvPr/>
        </p:nvSpPr>
        <p:spPr>
          <a:xfrm>
            <a:off x="510988" y="438381"/>
            <a:ext cx="6544236" cy="646331"/>
          </a:xfrm>
          <a:prstGeom prst="rect">
            <a:avLst/>
          </a:prstGeom>
          <a:noFill/>
        </p:spPr>
        <p:txBody>
          <a:bodyPr wrap="square">
            <a:spAutoFit/>
          </a:bodyPr>
          <a:lstStyle/>
          <a:p>
            <a:r>
              <a:rPr lang="en-IN" sz="3600" b="1" i="1" dirty="0">
                <a:effectLst/>
                <a:latin typeface="Times New Roman" panose="02020603050405020304" pitchFamily="18" charset="0"/>
                <a:cs typeface="Times New Roman" panose="02020603050405020304" pitchFamily="18" charset="0"/>
              </a:rPr>
              <a:t>Plot the decomposed components</a:t>
            </a:r>
            <a:endParaRPr lang="en-IN" sz="3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6C8B4A7-AB82-1351-1600-38E0437ED4EE}"/>
              </a:ext>
            </a:extLst>
          </p:cNvPr>
          <p:cNvPicPr>
            <a:picLocks noChangeAspect="1"/>
          </p:cNvPicPr>
          <p:nvPr/>
        </p:nvPicPr>
        <p:blipFill>
          <a:blip r:embed="rId2"/>
          <a:stretch>
            <a:fillRect/>
          </a:stretch>
        </p:blipFill>
        <p:spPr>
          <a:xfrm>
            <a:off x="510988" y="1192305"/>
            <a:ext cx="10632141" cy="5074023"/>
          </a:xfrm>
          <a:prstGeom prst="rect">
            <a:avLst/>
          </a:prstGeom>
        </p:spPr>
      </p:pic>
    </p:spTree>
    <p:extLst>
      <p:ext uri="{BB962C8B-B14F-4D97-AF65-F5344CB8AC3E}">
        <p14:creationId xmlns:p14="http://schemas.microsoft.com/office/powerpoint/2010/main" val="3054327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533758-FC0D-C7C9-191D-F7D814FC7731}"/>
              </a:ext>
            </a:extLst>
          </p:cNvPr>
          <p:cNvSpPr txBox="1"/>
          <p:nvPr/>
        </p:nvSpPr>
        <p:spPr>
          <a:xfrm>
            <a:off x="349623" y="317812"/>
            <a:ext cx="10004612" cy="646331"/>
          </a:xfrm>
          <a:prstGeom prst="rect">
            <a:avLst/>
          </a:prstGeom>
          <a:noFill/>
        </p:spPr>
        <p:txBody>
          <a:bodyPr wrap="square">
            <a:spAutoFit/>
          </a:bodyPr>
          <a:lstStyle/>
          <a:p>
            <a:r>
              <a:rPr lang="en-US" sz="3600" b="1" i="1" dirty="0">
                <a:effectLst/>
                <a:latin typeface="Times New Roman" panose="02020603050405020304" pitchFamily="18" charset="0"/>
                <a:cs typeface="Times New Roman" panose="02020603050405020304" pitchFamily="18" charset="0"/>
              </a:rPr>
              <a:t>Iterate through each month and create subplots</a:t>
            </a:r>
            <a:endParaRPr lang="en-IN" sz="3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9D74479-3438-B38C-FAC2-1A4AD865936C}"/>
              </a:ext>
            </a:extLst>
          </p:cNvPr>
          <p:cNvPicPr>
            <a:picLocks noChangeAspect="1"/>
          </p:cNvPicPr>
          <p:nvPr/>
        </p:nvPicPr>
        <p:blipFill>
          <a:blip r:embed="rId2"/>
          <a:stretch>
            <a:fillRect/>
          </a:stretch>
        </p:blipFill>
        <p:spPr>
          <a:xfrm>
            <a:off x="681318" y="1466680"/>
            <a:ext cx="10919011" cy="4934120"/>
          </a:xfrm>
          <a:prstGeom prst="rect">
            <a:avLst/>
          </a:prstGeom>
        </p:spPr>
      </p:pic>
    </p:spTree>
    <p:extLst>
      <p:ext uri="{BB962C8B-B14F-4D97-AF65-F5344CB8AC3E}">
        <p14:creationId xmlns:p14="http://schemas.microsoft.com/office/powerpoint/2010/main" val="3050848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4CD901-3C1D-D3CE-4FE2-67DAC2F3519D}"/>
              </a:ext>
            </a:extLst>
          </p:cNvPr>
          <p:cNvSpPr txBox="1"/>
          <p:nvPr/>
        </p:nvSpPr>
        <p:spPr>
          <a:xfrm>
            <a:off x="452718" y="498013"/>
            <a:ext cx="11286564" cy="646331"/>
          </a:xfrm>
          <a:prstGeom prst="rect">
            <a:avLst/>
          </a:prstGeom>
          <a:noFill/>
        </p:spPr>
        <p:txBody>
          <a:bodyPr wrap="square">
            <a:spAutoFit/>
          </a:bodyPr>
          <a:lstStyle/>
          <a:p>
            <a:r>
              <a:rPr lang="en-US" sz="1800" b="0" i="0" dirty="0">
                <a:solidFill>
                  <a:srgbClr val="374151"/>
                </a:solidFill>
                <a:effectLst/>
                <a:latin typeface="Times New Roman" panose="02020603050405020304" pitchFamily="18" charset="0"/>
                <a:cs typeface="Times New Roman" panose="02020603050405020304" pitchFamily="18" charset="0"/>
              </a:rPr>
              <a:t>A periodogram showing high spectral power near 0 and decreasing power as it approaches 1 suggests that the sales data is characterized by a dominant low-frequency component, possibly indicating long-term trends or seasonality</a:t>
            </a: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D9E5D55-0FE6-7DF1-CE49-04D979C5AB7C}"/>
              </a:ext>
            </a:extLst>
          </p:cNvPr>
          <p:cNvPicPr>
            <a:picLocks noChangeAspect="1"/>
          </p:cNvPicPr>
          <p:nvPr/>
        </p:nvPicPr>
        <p:blipFill>
          <a:blip r:embed="rId2"/>
          <a:stretch>
            <a:fillRect/>
          </a:stretch>
        </p:blipFill>
        <p:spPr>
          <a:xfrm>
            <a:off x="788893" y="1450995"/>
            <a:ext cx="9634910" cy="5012558"/>
          </a:xfrm>
          <a:prstGeom prst="rect">
            <a:avLst/>
          </a:prstGeom>
        </p:spPr>
      </p:pic>
    </p:spTree>
    <p:extLst>
      <p:ext uri="{BB962C8B-B14F-4D97-AF65-F5344CB8AC3E}">
        <p14:creationId xmlns:p14="http://schemas.microsoft.com/office/powerpoint/2010/main" val="3702038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43AD96-721D-4421-6694-D6CFC6586BCF}"/>
              </a:ext>
            </a:extLst>
          </p:cNvPr>
          <p:cNvPicPr>
            <a:picLocks noChangeAspect="1"/>
          </p:cNvPicPr>
          <p:nvPr/>
        </p:nvPicPr>
        <p:blipFill>
          <a:blip r:embed="rId2"/>
          <a:stretch>
            <a:fillRect/>
          </a:stretch>
        </p:blipFill>
        <p:spPr>
          <a:xfrm>
            <a:off x="636494" y="251012"/>
            <a:ext cx="11456894" cy="6131859"/>
          </a:xfrm>
          <a:prstGeom prst="rect">
            <a:avLst/>
          </a:prstGeom>
        </p:spPr>
      </p:pic>
    </p:spTree>
    <p:extLst>
      <p:ext uri="{BB962C8B-B14F-4D97-AF65-F5344CB8AC3E}">
        <p14:creationId xmlns:p14="http://schemas.microsoft.com/office/powerpoint/2010/main" val="2041477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039FB1-4E2F-517C-CA37-F59F244E0CD7}"/>
              </a:ext>
            </a:extLst>
          </p:cNvPr>
          <p:cNvPicPr>
            <a:picLocks noChangeAspect="1"/>
          </p:cNvPicPr>
          <p:nvPr/>
        </p:nvPicPr>
        <p:blipFill>
          <a:blip r:embed="rId2"/>
          <a:stretch>
            <a:fillRect/>
          </a:stretch>
        </p:blipFill>
        <p:spPr>
          <a:xfrm>
            <a:off x="0" y="1753564"/>
            <a:ext cx="6418729" cy="3619814"/>
          </a:xfrm>
          <a:prstGeom prst="rect">
            <a:avLst/>
          </a:prstGeom>
        </p:spPr>
      </p:pic>
      <p:sp>
        <p:nvSpPr>
          <p:cNvPr id="5" name="TextBox 4">
            <a:extLst>
              <a:ext uri="{FF2B5EF4-FFF2-40B4-BE49-F238E27FC236}">
                <a16:creationId xmlns:a16="http://schemas.microsoft.com/office/drawing/2014/main" id="{8ED2B78B-95C5-F8EE-11C2-B1824488763D}"/>
              </a:ext>
            </a:extLst>
          </p:cNvPr>
          <p:cNvSpPr txBox="1"/>
          <p:nvPr/>
        </p:nvSpPr>
        <p:spPr>
          <a:xfrm>
            <a:off x="493058" y="511006"/>
            <a:ext cx="10228730" cy="646331"/>
          </a:xfrm>
          <a:prstGeom prst="rect">
            <a:avLst/>
          </a:prstGeom>
          <a:noFill/>
        </p:spPr>
        <p:txBody>
          <a:bodyPr wrap="square">
            <a:spAutoFit/>
          </a:bodyPr>
          <a:lstStyle/>
          <a:p>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The sales data exhibits low variation, with a substantial increase in sales in the year 2013, followed by consistent sales levels in the subsequent years of 2014 and 2015.</a:t>
            </a: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92ADA89-2D00-F248-136F-D7F89AE15681}"/>
              </a:ext>
            </a:extLst>
          </p:cNvPr>
          <p:cNvPicPr>
            <a:picLocks noChangeAspect="1"/>
          </p:cNvPicPr>
          <p:nvPr/>
        </p:nvPicPr>
        <p:blipFill>
          <a:blip r:embed="rId3"/>
          <a:stretch>
            <a:fillRect/>
          </a:stretch>
        </p:blipFill>
        <p:spPr>
          <a:xfrm>
            <a:off x="6659690" y="1066595"/>
            <a:ext cx="5532309" cy="5172840"/>
          </a:xfrm>
          <a:prstGeom prst="rect">
            <a:avLst/>
          </a:prstGeom>
        </p:spPr>
      </p:pic>
    </p:spTree>
    <p:extLst>
      <p:ext uri="{BB962C8B-B14F-4D97-AF65-F5344CB8AC3E}">
        <p14:creationId xmlns:p14="http://schemas.microsoft.com/office/powerpoint/2010/main" val="31247250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9AB7A6-0095-73FB-835F-F71D2634F943}"/>
              </a:ext>
            </a:extLst>
          </p:cNvPr>
          <p:cNvSpPr txBox="1"/>
          <p:nvPr/>
        </p:nvSpPr>
        <p:spPr>
          <a:xfrm>
            <a:off x="528918" y="608711"/>
            <a:ext cx="6096000" cy="584775"/>
          </a:xfrm>
          <a:prstGeom prst="rect">
            <a:avLst/>
          </a:prstGeom>
          <a:noFill/>
        </p:spPr>
        <p:txBody>
          <a:bodyPr wrap="square">
            <a:spAutoFit/>
          </a:bodyPr>
          <a:lstStyle/>
          <a:p>
            <a:pPr algn="l"/>
            <a:r>
              <a:rPr lang="en-IN" sz="3200" b="1" i="0" dirty="0">
                <a:effectLst/>
                <a:latin typeface="Times New Roman" panose="02020603050405020304" pitchFamily="18" charset="0"/>
                <a:cs typeface="Times New Roman" panose="02020603050405020304" pitchFamily="18" charset="0"/>
              </a:rPr>
              <a:t>Stationarity Check</a:t>
            </a:r>
          </a:p>
        </p:txBody>
      </p:sp>
      <p:pic>
        <p:nvPicPr>
          <p:cNvPr id="5" name="Picture 4">
            <a:extLst>
              <a:ext uri="{FF2B5EF4-FFF2-40B4-BE49-F238E27FC236}">
                <a16:creationId xmlns:a16="http://schemas.microsoft.com/office/drawing/2014/main" id="{34441BE7-1ABE-5EAC-A250-639A5C3E8F34}"/>
              </a:ext>
            </a:extLst>
          </p:cNvPr>
          <p:cNvPicPr>
            <a:picLocks noChangeAspect="1"/>
          </p:cNvPicPr>
          <p:nvPr/>
        </p:nvPicPr>
        <p:blipFill>
          <a:blip r:embed="rId2"/>
          <a:stretch>
            <a:fillRect/>
          </a:stretch>
        </p:blipFill>
        <p:spPr>
          <a:xfrm>
            <a:off x="1093694" y="1515035"/>
            <a:ext cx="7718612" cy="4849906"/>
          </a:xfrm>
          <a:prstGeom prst="rect">
            <a:avLst/>
          </a:prstGeom>
        </p:spPr>
      </p:pic>
    </p:spTree>
    <p:extLst>
      <p:ext uri="{BB962C8B-B14F-4D97-AF65-F5344CB8AC3E}">
        <p14:creationId xmlns:p14="http://schemas.microsoft.com/office/powerpoint/2010/main" val="3261405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252632-899D-927D-B23B-E47A8C349BA2}"/>
              </a:ext>
            </a:extLst>
          </p:cNvPr>
          <p:cNvSpPr txBox="1"/>
          <p:nvPr/>
        </p:nvSpPr>
        <p:spPr>
          <a:xfrm>
            <a:off x="206188" y="365356"/>
            <a:ext cx="11779623" cy="1569660"/>
          </a:xfrm>
          <a:prstGeom prst="rect">
            <a:avLst/>
          </a:prstGeom>
          <a:noFill/>
        </p:spPr>
        <p:txBody>
          <a:bodyPr wrap="square">
            <a:spAutoFit/>
          </a:bodyPr>
          <a:lstStyle/>
          <a:p>
            <a:pPr algn="l"/>
            <a:r>
              <a:rPr lang="en-US" sz="2400" b="1" i="0" dirty="0">
                <a:effectLst/>
                <a:latin typeface="Times New Roman" panose="02020603050405020304" pitchFamily="18" charset="0"/>
                <a:cs typeface="Times New Roman" panose="02020603050405020304" pitchFamily="18" charset="0"/>
              </a:rPr>
              <a:t>Cyclicality:</a:t>
            </a:r>
          </a:p>
          <a:p>
            <a:pPr algn="l"/>
            <a:r>
              <a:rPr lang="en-US" b="0" i="0" dirty="0">
                <a:effectLst/>
                <a:latin typeface="Times New Roman" panose="02020603050405020304" pitchFamily="18" charset="0"/>
                <a:cs typeface="Times New Roman" panose="02020603050405020304" pitchFamily="18" charset="0"/>
              </a:rPr>
              <a:t>Cyclicality refers to the presence of long-term periodic patterns in a time series that are not tied to a fixed frequency like seasonality. These cycles usually last longer than a year and are not as regular as seasonal patterns. Cycles can be caused by economic, political, or social factors that influence the data over time. Unlike seasonality, cyclic patterns are not as predictable and can vary in amplitude and duration</a:t>
            </a:r>
          </a:p>
        </p:txBody>
      </p:sp>
      <p:pic>
        <p:nvPicPr>
          <p:cNvPr id="5" name="Picture 4">
            <a:extLst>
              <a:ext uri="{FF2B5EF4-FFF2-40B4-BE49-F238E27FC236}">
                <a16:creationId xmlns:a16="http://schemas.microsoft.com/office/drawing/2014/main" id="{B816DD1A-0319-DF31-14D9-A383A4751343}"/>
              </a:ext>
            </a:extLst>
          </p:cNvPr>
          <p:cNvPicPr>
            <a:picLocks noChangeAspect="1"/>
          </p:cNvPicPr>
          <p:nvPr/>
        </p:nvPicPr>
        <p:blipFill>
          <a:blip r:embed="rId2"/>
          <a:stretch>
            <a:fillRect/>
          </a:stretch>
        </p:blipFill>
        <p:spPr>
          <a:xfrm>
            <a:off x="1013012" y="2249088"/>
            <a:ext cx="10246659" cy="4243555"/>
          </a:xfrm>
          <a:prstGeom prst="rect">
            <a:avLst/>
          </a:prstGeom>
        </p:spPr>
      </p:pic>
    </p:spTree>
    <p:extLst>
      <p:ext uri="{BB962C8B-B14F-4D97-AF65-F5344CB8AC3E}">
        <p14:creationId xmlns:p14="http://schemas.microsoft.com/office/powerpoint/2010/main" val="458283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82B5D1-B5BF-6BAC-4870-B2DC53698365}"/>
              </a:ext>
            </a:extLst>
          </p:cNvPr>
          <p:cNvSpPr txBox="1"/>
          <p:nvPr/>
        </p:nvSpPr>
        <p:spPr>
          <a:xfrm>
            <a:off x="434788" y="1553633"/>
            <a:ext cx="11322424" cy="2739211"/>
          </a:xfrm>
          <a:prstGeom prst="rect">
            <a:avLst/>
          </a:prstGeom>
          <a:noFill/>
        </p:spPr>
        <p:txBody>
          <a:bodyPr wrap="square">
            <a:spAutoFit/>
          </a:bodyPr>
          <a:lstStyle/>
          <a:p>
            <a:pPr algn="l"/>
            <a:r>
              <a:rPr lang="en-US" sz="3200" b="1" i="0" dirty="0">
                <a:effectLst/>
                <a:latin typeface="Times New Roman" panose="02020603050405020304" pitchFamily="18" charset="0"/>
                <a:cs typeface="Times New Roman" panose="02020603050405020304" pitchFamily="18" charset="0"/>
              </a:rPr>
              <a:t>ARIMA (</a:t>
            </a:r>
            <a:r>
              <a:rPr lang="en-US" sz="3200" b="1" i="0" dirty="0" err="1">
                <a:effectLst/>
                <a:latin typeface="Times New Roman" panose="02020603050405020304" pitchFamily="18" charset="0"/>
                <a:cs typeface="Times New Roman" panose="02020603050405020304" pitchFamily="18" charset="0"/>
              </a:rPr>
              <a:t>AutoRegressive</a:t>
            </a:r>
            <a:r>
              <a:rPr lang="en-US" sz="3200" b="1" i="0" dirty="0">
                <a:effectLst/>
                <a:latin typeface="Times New Roman" panose="02020603050405020304" pitchFamily="18" charset="0"/>
                <a:cs typeface="Times New Roman" panose="02020603050405020304" pitchFamily="18" charset="0"/>
              </a:rPr>
              <a:t> Integrated Moving Average):</a:t>
            </a:r>
          </a:p>
          <a:p>
            <a:pPr algn="l"/>
            <a:endParaRPr lang="en-US" sz="3200" b="1" i="0" dirty="0">
              <a:effectLst/>
              <a:latin typeface="Times New Roman" panose="02020603050405020304" pitchFamily="18" charset="0"/>
              <a:cs typeface="Times New Roman" panose="02020603050405020304" pitchFamily="18" charset="0"/>
            </a:endParaRPr>
          </a:p>
          <a:p>
            <a:pPr algn="l"/>
            <a:r>
              <a:rPr lang="en-US" b="0" i="0" dirty="0">
                <a:effectLst/>
                <a:latin typeface="Times New Roman" panose="02020603050405020304" pitchFamily="18" charset="0"/>
                <a:cs typeface="Times New Roman" panose="02020603050405020304" pitchFamily="18" charset="0"/>
              </a:rPr>
              <a:t>ARIMA models are versatile and can handle both trend and seasonality in data. </a:t>
            </a:r>
          </a:p>
          <a:p>
            <a:pPr algn="l"/>
            <a:r>
              <a:rPr lang="en-US" b="0" i="0" dirty="0">
                <a:effectLst/>
                <a:latin typeface="Times New Roman" panose="02020603050405020304" pitchFamily="18" charset="0"/>
                <a:cs typeface="Times New Roman" panose="02020603050405020304" pitchFamily="18" charset="0"/>
              </a:rPr>
              <a:t>They consist of three main components: </a:t>
            </a:r>
            <a:r>
              <a:rPr lang="en-US" b="0" i="0" dirty="0" err="1">
                <a:effectLst/>
                <a:latin typeface="Times New Roman" panose="02020603050405020304" pitchFamily="18" charset="0"/>
                <a:cs typeface="Times New Roman" panose="02020603050405020304" pitchFamily="18" charset="0"/>
              </a:rPr>
              <a:t>AutoRegressive</a:t>
            </a:r>
            <a:r>
              <a:rPr lang="en-US" b="0" i="0" dirty="0">
                <a:effectLst/>
                <a:latin typeface="Times New Roman" panose="02020603050405020304" pitchFamily="18" charset="0"/>
                <a:cs typeface="Times New Roman" panose="02020603050405020304" pitchFamily="18" charset="0"/>
              </a:rPr>
              <a:t> (AR) terms, Integrated (I) terms for differencing, and Moving Average (MA) terms. </a:t>
            </a:r>
          </a:p>
          <a:p>
            <a:pPr algn="l"/>
            <a:r>
              <a:rPr lang="en-US" b="0" i="0" dirty="0">
                <a:effectLst/>
                <a:latin typeface="Times New Roman" panose="02020603050405020304" pitchFamily="18" charset="0"/>
                <a:cs typeface="Times New Roman" panose="02020603050405020304" pitchFamily="18" charset="0"/>
              </a:rPr>
              <a:t>Model selection involves determining the order of these components (p, d, q) based on ACF and PACF plots.</a:t>
            </a:r>
          </a:p>
          <a:p>
            <a:pPr algn="l"/>
            <a:r>
              <a:rPr lang="en-US" b="0" i="0" dirty="0">
                <a:effectLst/>
                <a:latin typeface="Times New Roman" panose="02020603050405020304" pitchFamily="18" charset="0"/>
                <a:cs typeface="Times New Roman" panose="02020603050405020304" pitchFamily="18" charset="0"/>
              </a:rPr>
              <a:t> You can use functions like </a:t>
            </a:r>
            <a:r>
              <a:rPr lang="en-US" b="0" i="0" dirty="0" err="1">
                <a:effectLst/>
                <a:latin typeface="Times New Roman" panose="02020603050405020304" pitchFamily="18" charset="0"/>
                <a:cs typeface="Times New Roman" panose="02020603050405020304" pitchFamily="18" charset="0"/>
              </a:rPr>
              <a:t>auto_arima</a:t>
            </a:r>
            <a:r>
              <a:rPr lang="en-US" b="0" i="0" dirty="0">
                <a:effectLst/>
                <a:latin typeface="Times New Roman" panose="02020603050405020304" pitchFamily="18" charset="0"/>
                <a:cs typeface="Times New Roman" panose="02020603050405020304" pitchFamily="18" charset="0"/>
              </a:rPr>
              <a:t> from the </a:t>
            </a:r>
            <a:r>
              <a:rPr lang="en-US" b="0" i="0" dirty="0" err="1">
                <a:effectLst/>
                <a:latin typeface="Times New Roman" panose="02020603050405020304" pitchFamily="18" charset="0"/>
                <a:cs typeface="Times New Roman" panose="02020603050405020304" pitchFamily="18" charset="0"/>
              </a:rPr>
              <a:t>pmdarima</a:t>
            </a:r>
            <a:r>
              <a:rPr lang="en-US" b="0" i="0" dirty="0">
                <a:effectLst/>
                <a:latin typeface="Times New Roman" panose="02020603050405020304" pitchFamily="18" charset="0"/>
                <a:cs typeface="Times New Roman" panose="02020603050405020304" pitchFamily="18" charset="0"/>
              </a:rPr>
              <a:t> library for automatic ARIMA order selection. </a:t>
            </a:r>
          </a:p>
          <a:p>
            <a:pPr algn="l"/>
            <a:r>
              <a:rPr lang="en-US" b="0" i="0" dirty="0">
                <a:effectLst/>
                <a:latin typeface="Times New Roman" panose="02020603050405020304" pitchFamily="18" charset="0"/>
                <a:cs typeface="Times New Roman" panose="02020603050405020304" pitchFamily="18" charset="0"/>
              </a:rPr>
              <a:t>SARIMA (Seasonal ARIMA)</a:t>
            </a:r>
          </a:p>
        </p:txBody>
      </p:sp>
    </p:spTree>
    <p:extLst>
      <p:ext uri="{BB962C8B-B14F-4D97-AF65-F5344CB8AC3E}">
        <p14:creationId xmlns:p14="http://schemas.microsoft.com/office/powerpoint/2010/main" val="31605551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F29E4F-FFBD-BDB4-3584-417B6D3A3CE0}"/>
              </a:ext>
            </a:extLst>
          </p:cNvPr>
          <p:cNvPicPr>
            <a:picLocks noChangeAspect="1"/>
          </p:cNvPicPr>
          <p:nvPr/>
        </p:nvPicPr>
        <p:blipFill>
          <a:blip r:embed="rId2"/>
          <a:stretch>
            <a:fillRect/>
          </a:stretch>
        </p:blipFill>
        <p:spPr>
          <a:xfrm>
            <a:off x="618565" y="277906"/>
            <a:ext cx="11017622" cy="6212541"/>
          </a:xfrm>
          <a:prstGeom prst="rect">
            <a:avLst/>
          </a:prstGeom>
        </p:spPr>
      </p:pic>
    </p:spTree>
    <p:extLst>
      <p:ext uri="{BB962C8B-B14F-4D97-AF65-F5344CB8AC3E}">
        <p14:creationId xmlns:p14="http://schemas.microsoft.com/office/powerpoint/2010/main" val="93209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CA2B7B-35ED-3DCF-4213-3C235C7B2524}"/>
              </a:ext>
            </a:extLst>
          </p:cNvPr>
          <p:cNvSpPr txBox="1"/>
          <p:nvPr/>
        </p:nvSpPr>
        <p:spPr>
          <a:xfrm>
            <a:off x="392795" y="1436673"/>
            <a:ext cx="11406409" cy="3477875"/>
          </a:xfrm>
          <a:prstGeom prst="rect">
            <a:avLst/>
          </a:prstGeom>
          <a:noFill/>
        </p:spPr>
        <p:txBody>
          <a:bodyPr wrap="square">
            <a:spAutoFit/>
          </a:bodyPr>
          <a:lstStyle/>
          <a:p>
            <a:pPr marL="285750" indent="-285750" algn="l">
              <a:buFont typeface="Arial" panose="020B0604020202020204" pitchFamily="34" charset="0"/>
              <a:buChar char="•"/>
            </a:pPr>
            <a:r>
              <a:rPr lang="en-US" sz="2000" b="1" i="0" u="none" strike="noStrike" baseline="0" dirty="0" err="1">
                <a:latin typeface="Times New Roman" panose="02020603050405020304" pitchFamily="18" charset="0"/>
                <a:cs typeface="Times New Roman" panose="02020603050405020304" pitchFamily="18" charset="0"/>
              </a:rPr>
              <a:t>CompetitionDistance</a:t>
            </a:r>
            <a:r>
              <a:rPr lang="en-US" sz="2000" b="1" i="0" u="none" strike="noStrike" baseline="0" dirty="0">
                <a:latin typeface="Times New Roman" panose="02020603050405020304" pitchFamily="18" charset="0"/>
                <a:cs typeface="Times New Roman" panose="02020603050405020304" pitchFamily="18" charset="0"/>
              </a:rPr>
              <a:t> </a:t>
            </a:r>
            <a:r>
              <a:rPr lang="en-US" sz="2000" b="0" i="0" u="none" strike="noStrike" baseline="0" dirty="0">
                <a:latin typeface="Times New Roman" panose="02020603050405020304" pitchFamily="18" charset="0"/>
                <a:cs typeface="Times New Roman" panose="02020603050405020304" pitchFamily="18" charset="0"/>
              </a:rPr>
              <a:t>- distance in meters to the nearest competitor store</a:t>
            </a:r>
          </a:p>
          <a:p>
            <a:pPr marL="285750" indent="-285750" algn="l">
              <a:buFont typeface="Arial" panose="020B0604020202020204" pitchFamily="34" charset="0"/>
              <a:buChar char="•"/>
            </a:pPr>
            <a:r>
              <a:rPr lang="en-US" sz="2000" b="1" i="0" u="none" strike="noStrike" baseline="0" dirty="0" err="1">
                <a:latin typeface="Times New Roman" panose="02020603050405020304" pitchFamily="18" charset="0"/>
                <a:cs typeface="Times New Roman" panose="02020603050405020304" pitchFamily="18" charset="0"/>
              </a:rPr>
              <a:t>CompetitionOpenSince</a:t>
            </a:r>
            <a:r>
              <a:rPr lang="en-US" sz="2000" b="1" i="0" u="none" strike="noStrike" baseline="0" dirty="0">
                <a:latin typeface="Times New Roman" panose="02020603050405020304" pitchFamily="18" charset="0"/>
                <a:cs typeface="Times New Roman" panose="02020603050405020304" pitchFamily="18" charset="0"/>
              </a:rPr>
              <a:t>[Month/Year] </a:t>
            </a:r>
            <a:r>
              <a:rPr lang="en-US" sz="2000" b="0" i="0" u="none" strike="noStrike" baseline="0" dirty="0">
                <a:latin typeface="Times New Roman" panose="02020603050405020304" pitchFamily="18" charset="0"/>
                <a:cs typeface="Times New Roman" panose="02020603050405020304" pitchFamily="18" charset="0"/>
              </a:rPr>
              <a:t>- gives the approximate year and month of the</a:t>
            </a:r>
          </a:p>
          <a:p>
            <a:pPr algn="l"/>
            <a:r>
              <a:rPr lang="en-US" sz="2000" b="0" i="0" u="none" strike="noStrike" baseline="0" dirty="0">
                <a:latin typeface="Times New Roman" panose="02020603050405020304" pitchFamily="18" charset="0"/>
                <a:cs typeface="Times New Roman" panose="02020603050405020304" pitchFamily="18" charset="0"/>
              </a:rPr>
              <a:t>     time the nearest competitor was opened</a:t>
            </a:r>
          </a:p>
          <a:p>
            <a:pPr marL="285750" indent="-285750" algn="l">
              <a:buFont typeface="Arial" panose="020B0604020202020204" pitchFamily="34" charset="0"/>
              <a:buChar char="•"/>
            </a:pPr>
            <a:r>
              <a:rPr lang="en-US" sz="2000" b="1" i="0" u="none" strike="noStrike" baseline="0" dirty="0">
                <a:latin typeface="Times New Roman" panose="02020603050405020304" pitchFamily="18" charset="0"/>
                <a:cs typeface="Times New Roman" panose="02020603050405020304" pitchFamily="18" charset="0"/>
              </a:rPr>
              <a:t>Promo </a:t>
            </a:r>
            <a:r>
              <a:rPr lang="en-US" sz="2000" b="0" i="0" u="none" strike="noStrike" baseline="0" dirty="0">
                <a:latin typeface="Times New Roman" panose="02020603050405020304" pitchFamily="18" charset="0"/>
                <a:cs typeface="Times New Roman" panose="02020603050405020304" pitchFamily="18" charset="0"/>
              </a:rPr>
              <a:t>- indicates whether a store is running a promo on that day</a:t>
            </a:r>
          </a:p>
          <a:p>
            <a:pPr marL="285750" indent="-285750" algn="l">
              <a:buFont typeface="Arial" panose="020B0604020202020204" pitchFamily="34" charset="0"/>
              <a:buChar char="•"/>
            </a:pPr>
            <a:r>
              <a:rPr lang="en-US" sz="2000" b="1" i="0" u="none" strike="noStrike" baseline="0" dirty="0">
                <a:latin typeface="Times New Roman" panose="02020603050405020304" pitchFamily="18" charset="0"/>
                <a:cs typeface="Times New Roman" panose="02020603050405020304" pitchFamily="18" charset="0"/>
              </a:rPr>
              <a:t>Promo2 </a:t>
            </a:r>
            <a:r>
              <a:rPr lang="en-US" sz="2000" b="0" i="0" u="none" strike="noStrike" baseline="0" dirty="0">
                <a:latin typeface="Times New Roman" panose="02020603050405020304" pitchFamily="18" charset="0"/>
                <a:cs typeface="Times New Roman" panose="02020603050405020304" pitchFamily="18" charset="0"/>
              </a:rPr>
              <a:t>- Promo2 is a continuing and consecutive promotion for some stores: 0 =</a:t>
            </a:r>
          </a:p>
          <a:p>
            <a:pPr algn="l"/>
            <a:r>
              <a:rPr lang="en-US" sz="2000" dirty="0">
                <a:latin typeface="Times New Roman" panose="02020603050405020304" pitchFamily="18" charset="0"/>
                <a:cs typeface="Times New Roman" panose="02020603050405020304" pitchFamily="18" charset="0"/>
              </a:rPr>
              <a:t>     </a:t>
            </a:r>
            <a:r>
              <a:rPr lang="en-US" sz="2000" b="0" i="0" u="none" strike="noStrike" baseline="0" dirty="0">
                <a:latin typeface="Times New Roman" panose="02020603050405020304" pitchFamily="18" charset="0"/>
                <a:cs typeface="Times New Roman" panose="02020603050405020304" pitchFamily="18" charset="0"/>
              </a:rPr>
              <a:t>store is not participating, 1 = store is participating</a:t>
            </a:r>
          </a:p>
          <a:p>
            <a:pPr marL="285750" indent="-285750" algn="l">
              <a:buFont typeface="Arial" panose="020B0604020202020204" pitchFamily="34" charset="0"/>
              <a:buChar char="•"/>
            </a:pPr>
            <a:r>
              <a:rPr lang="en-US" sz="2000" b="1" i="0" u="none" strike="noStrike" baseline="0" dirty="0">
                <a:latin typeface="Times New Roman" panose="02020603050405020304" pitchFamily="18" charset="0"/>
                <a:cs typeface="Times New Roman" panose="02020603050405020304" pitchFamily="18" charset="0"/>
              </a:rPr>
              <a:t>Promo2Since[Year/Week] </a:t>
            </a:r>
            <a:r>
              <a:rPr lang="en-US" sz="2000" b="0" i="0" u="none" strike="noStrike" baseline="0" dirty="0">
                <a:latin typeface="Times New Roman" panose="02020603050405020304" pitchFamily="18" charset="0"/>
                <a:cs typeface="Times New Roman" panose="02020603050405020304" pitchFamily="18" charset="0"/>
              </a:rPr>
              <a:t>- describes the year and calendar week when the store</a:t>
            </a:r>
          </a:p>
          <a:p>
            <a:pPr algn="l"/>
            <a:r>
              <a:rPr lang="en-IN" sz="2000" b="0" i="0" u="none" strike="noStrike" baseline="0" dirty="0">
                <a:latin typeface="Times New Roman" panose="02020603050405020304" pitchFamily="18" charset="0"/>
                <a:cs typeface="Times New Roman" panose="02020603050405020304" pitchFamily="18" charset="0"/>
              </a:rPr>
              <a:t>     started participating in Promo2</a:t>
            </a:r>
          </a:p>
          <a:p>
            <a:pPr marL="285750" indent="-285750" algn="l">
              <a:buFont typeface="Arial" panose="020B0604020202020204" pitchFamily="34" charset="0"/>
              <a:buChar char="•"/>
            </a:pPr>
            <a:r>
              <a:rPr lang="en-US" sz="2000" b="1" i="0" u="none" strike="noStrike" baseline="0" dirty="0" err="1">
                <a:latin typeface="Times New Roman" panose="02020603050405020304" pitchFamily="18" charset="0"/>
                <a:cs typeface="Times New Roman" panose="02020603050405020304" pitchFamily="18" charset="0"/>
              </a:rPr>
              <a:t>PromoInterval</a:t>
            </a:r>
            <a:r>
              <a:rPr lang="en-US" sz="2000" b="1" i="0" u="none" strike="noStrike" baseline="0" dirty="0">
                <a:latin typeface="Times New Roman" panose="02020603050405020304" pitchFamily="18" charset="0"/>
                <a:cs typeface="Times New Roman" panose="02020603050405020304" pitchFamily="18" charset="0"/>
              </a:rPr>
              <a:t> </a:t>
            </a:r>
            <a:r>
              <a:rPr lang="en-US" sz="2000" b="0" i="0" u="none" strike="noStrike" baseline="0" dirty="0">
                <a:latin typeface="Times New Roman" panose="02020603050405020304" pitchFamily="18" charset="0"/>
                <a:cs typeface="Times New Roman" panose="02020603050405020304" pitchFamily="18" charset="0"/>
              </a:rPr>
              <a:t>- describes the consecutive intervals Promo2 is started, naming the</a:t>
            </a:r>
          </a:p>
          <a:p>
            <a:pPr algn="l"/>
            <a:r>
              <a:rPr lang="en-US" sz="2000" b="0" i="0" u="none" strike="noStrike" baseline="0" dirty="0">
                <a:latin typeface="Times New Roman" panose="02020603050405020304" pitchFamily="18" charset="0"/>
                <a:cs typeface="Times New Roman" panose="02020603050405020304" pitchFamily="18" charset="0"/>
              </a:rPr>
              <a:t>     months the promotion is started anew. E.g. "</a:t>
            </a:r>
            <a:r>
              <a:rPr lang="en-US" sz="2000" b="0" i="0" u="none" strike="noStrike" baseline="0" dirty="0" err="1">
                <a:latin typeface="Times New Roman" panose="02020603050405020304" pitchFamily="18" charset="0"/>
                <a:cs typeface="Times New Roman" panose="02020603050405020304" pitchFamily="18" charset="0"/>
              </a:rPr>
              <a:t>Feb,May,Aug,Nov</a:t>
            </a:r>
            <a:r>
              <a:rPr lang="en-US" sz="2000" b="0" i="0" u="none" strike="noStrike" baseline="0" dirty="0">
                <a:latin typeface="Times New Roman" panose="02020603050405020304" pitchFamily="18" charset="0"/>
                <a:cs typeface="Times New Roman" panose="02020603050405020304" pitchFamily="18" charset="0"/>
              </a:rPr>
              <a:t>" means each round</a:t>
            </a:r>
          </a:p>
          <a:p>
            <a:pPr algn="l"/>
            <a:r>
              <a:rPr lang="en-US" sz="2000" b="0" i="0" u="none" strike="noStrike" baseline="0" dirty="0">
                <a:latin typeface="Times New Roman" panose="02020603050405020304" pitchFamily="18" charset="0"/>
                <a:cs typeface="Times New Roman" panose="02020603050405020304" pitchFamily="18" charset="0"/>
              </a:rPr>
              <a:t>     starts in February, May, August, November of any given year for that store</a:t>
            </a: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18B4358-7922-6AC3-46BF-FAC8A6F74E37}"/>
              </a:ext>
            </a:extLst>
          </p:cNvPr>
          <p:cNvSpPr txBox="1"/>
          <p:nvPr/>
        </p:nvSpPr>
        <p:spPr>
          <a:xfrm>
            <a:off x="304799" y="321839"/>
            <a:ext cx="6096000" cy="769441"/>
          </a:xfrm>
          <a:prstGeom prst="rect">
            <a:avLst/>
          </a:prstGeom>
          <a:noFill/>
        </p:spPr>
        <p:txBody>
          <a:bodyPr wrap="square">
            <a:spAutoFit/>
          </a:bodyPr>
          <a:lstStyle/>
          <a:p>
            <a:pPr marL="457200" indent="-457200">
              <a:buFont typeface="Arial" panose="020B0604020202020204" pitchFamily="34" charset="0"/>
              <a:buChar char="•"/>
            </a:pPr>
            <a:r>
              <a:rPr lang="en-US" sz="4400" b="1" dirty="0">
                <a:solidFill>
                  <a:srgbClr val="C00000"/>
                </a:solidFill>
                <a:latin typeface="Times New Roman" panose="02020603050405020304" pitchFamily="18" charset="0"/>
                <a:cs typeface="Times New Roman" panose="02020603050405020304" pitchFamily="18" charset="0"/>
              </a:rPr>
              <a:t>Data Summary </a:t>
            </a:r>
          </a:p>
        </p:txBody>
      </p:sp>
    </p:spTree>
    <p:extLst>
      <p:ext uri="{BB962C8B-B14F-4D97-AF65-F5344CB8AC3E}">
        <p14:creationId xmlns:p14="http://schemas.microsoft.com/office/powerpoint/2010/main" val="3459604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BE6257-98D3-218A-21ED-CEC9B2890C4D}"/>
              </a:ext>
            </a:extLst>
          </p:cNvPr>
          <p:cNvPicPr>
            <a:picLocks noChangeAspect="1"/>
          </p:cNvPicPr>
          <p:nvPr/>
        </p:nvPicPr>
        <p:blipFill>
          <a:blip r:embed="rId2"/>
          <a:stretch>
            <a:fillRect/>
          </a:stretch>
        </p:blipFill>
        <p:spPr>
          <a:xfrm>
            <a:off x="197222" y="3306715"/>
            <a:ext cx="5845047" cy="3238781"/>
          </a:xfrm>
          <a:prstGeom prst="rect">
            <a:avLst/>
          </a:prstGeom>
        </p:spPr>
      </p:pic>
      <p:pic>
        <p:nvPicPr>
          <p:cNvPr id="5" name="Picture 4">
            <a:extLst>
              <a:ext uri="{FF2B5EF4-FFF2-40B4-BE49-F238E27FC236}">
                <a16:creationId xmlns:a16="http://schemas.microsoft.com/office/drawing/2014/main" id="{E037ED03-1B23-9429-F01B-459F1D96D253}"/>
              </a:ext>
            </a:extLst>
          </p:cNvPr>
          <p:cNvPicPr>
            <a:picLocks noChangeAspect="1"/>
          </p:cNvPicPr>
          <p:nvPr/>
        </p:nvPicPr>
        <p:blipFill>
          <a:blip r:embed="rId3"/>
          <a:stretch>
            <a:fillRect/>
          </a:stretch>
        </p:blipFill>
        <p:spPr>
          <a:xfrm>
            <a:off x="5970523" y="3429000"/>
            <a:ext cx="5921253" cy="3215919"/>
          </a:xfrm>
          <a:prstGeom prst="rect">
            <a:avLst/>
          </a:prstGeom>
        </p:spPr>
      </p:pic>
      <p:sp>
        <p:nvSpPr>
          <p:cNvPr id="7" name="TextBox 6">
            <a:extLst>
              <a:ext uri="{FF2B5EF4-FFF2-40B4-BE49-F238E27FC236}">
                <a16:creationId xmlns:a16="http://schemas.microsoft.com/office/drawing/2014/main" id="{B770B644-3A27-96B7-BD4F-6FD94C781C91}"/>
              </a:ext>
            </a:extLst>
          </p:cNvPr>
          <p:cNvSpPr txBox="1"/>
          <p:nvPr/>
        </p:nvSpPr>
        <p:spPr>
          <a:xfrm>
            <a:off x="197222" y="0"/>
            <a:ext cx="12272713" cy="3139321"/>
          </a:xfrm>
          <a:prstGeom prst="rect">
            <a:avLst/>
          </a:prstGeom>
          <a:noFill/>
        </p:spPr>
        <p:txBody>
          <a:bodyPr wrap="square">
            <a:spAutoFit/>
          </a:bodyPr>
          <a:lstStyle/>
          <a:p>
            <a:pPr marL="285750" indent="-285750" algn="l">
              <a:buFont typeface="Wingdings" panose="05000000000000000000" pitchFamily="2" charset="2"/>
              <a:buChar char="Ø"/>
            </a:pPr>
            <a:r>
              <a:rPr lang="en-US" b="0" i="0" dirty="0">
                <a:solidFill>
                  <a:srgbClr val="374151"/>
                </a:solidFill>
                <a:effectLst/>
                <a:latin typeface="Söhne"/>
              </a:rPr>
              <a:t>In this stepwise search for the best ARIMA model, various combinations were tested to minimize the AIC (Akaike Information Criterion), which is a measure of a model's goodness of fit. The presented models represent different combinations of autoregressive (AR), differencing (I), and moving average (MA) components, as well as seasonal components (S).</a:t>
            </a:r>
          </a:p>
          <a:p>
            <a:pPr marL="285750" indent="-285750" algn="l">
              <a:buFont typeface="Wingdings" panose="05000000000000000000" pitchFamily="2" charset="2"/>
              <a:buChar char="Ø"/>
            </a:pPr>
            <a:endParaRPr lang="en-US" b="0" i="0" dirty="0">
              <a:solidFill>
                <a:srgbClr val="374151"/>
              </a:solidFill>
              <a:effectLst/>
              <a:latin typeface="Söhne"/>
            </a:endParaRPr>
          </a:p>
          <a:p>
            <a:pPr marL="285750" indent="-285750" algn="l">
              <a:buFont typeface="Wingdings" panose="05000000000000000000" pitchFamily="2" charset="2"/>
              <a:buChar char="Ø"/>
            </a:pPr>
            <a:r>
              <a:rPr lang="en-US" b="0" i="0" dirty="0">
                <a:solidFill>
                  <a:srgbClr val="374151"/>
                </a:solidFill>
                <a:effectLst/>
                <a:latin typeface="Söhne"/>
              </a:rPr>
              <a:t>The best-fitting model identified is ARIMA(0,1,0)(1,1,0)[12], which suggests a non-seasonal differencing order of 1, no autoregressive or moving average components, and a seasonal differencing order of 1 with a seasonal component of 12 (indicating seasonality at a 12-month interval).</a:t>
            </a:r>
          </a:p>
          <a:p>
            <a:pPr marL="285750" indent="-285750" algn="l">
              <a:buFont typeface="Wingdings" panose="05000000000000000000" pitchFamily="2" charset="2"/>
              <a:buChar char="Ø"/>
            </a:pPr>
            <a:endParaRPr lang="en-US" b="0" i="0" dirty="0">
              <a:solidFill>
                <a:srgbClr val="374151"/>
              </a:solidFill>
              <a:effectLst/>
              <a:latin typeface="Söhne"/>
            </a:endParaRPr>
          </a:p>
          <a:p>
            <a:pPr marL="285750" indent="-285750" algn="l">
              <a:buFont typeface="Wingdings" panose="05000000000000000000" pitchFamily="2" charset="2"/>
              <a:buChar char="Ø"/>
            </a:pPr>
            <a:r>
              <a:rPr lang="en-US" b="0" i="0" dirty="0">
                <a:solidFill>
                  <a:srgbClr val="374151"/>
                </a:solidFill>
                <a:effectLst/>
                <a:latin typeface="Söhne"/>
              </a:rPr>
              <a:t>The results of this best-fitting model show that it has the lowest AIC value (408.305), indicating a good fit to the data. The coefficients and diagnostic statistics are also provided, offering insights into the model's performance and its ability to capture the underlying patterns in the time series data.</a:t>
            </a:r>
          </a:p>
        </p:txBody>
      </p:sp>
    </p:spTree>
    <p:extLst>
      <p:ext uri="{BB962C8B-B14F-4D97-AF65-F5344CB8AC3E}">
        <p14:creationId xmlns:p14="http://schemas.microsoft.com/office/powerpoint/2010/main" val="36252971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F4ACB9-B6AB-B0A4-F1CA-6688EDDF66F9}"/>
              </a:ext>
            </a:extLst>
          </p:cNvPr>
          <p:cNvSpPr txBox="1"/>
          <p:nvPr/>
        </p:nvSpPr>
        <p:spPr>
          <a:xfrm>
            <a:off x="268942" y="434353"/>
            <a:ext cx="11923058" cy="461665"/>
          </a:xfrm>
          <a:prstGeom prst="rect">
            <a:avLst/>
          </a:prstGeom>
          <a:noFill/>
        </p:spPr>
        <p:txBody>
          <a:bodyPr wrap="square">
            <a:spAutoFit/>
          </a:bodyPr>
          <a:lstStyle/>
          <a:p>
            <a:r>
              <a:rPr lang="en-US" sz="2400" b="1" i="0" dirty="0">
                <a:solidFill>
                  <a:srgbClr val="374151"/>
                </a:solidFill>
                <a:effectLst/>
                <a:latin typeface="Times New Roman" panose="02020603050405020304" pitchFamily="18" charset="0"/>
                <a:cs typeface="Times New Roman" panose="02020603050405020304" pitchFamily="18" charset="0"/>
              </a:rPr>
              <a:t>In exponential smoothing, the actual values tend to deviate from the predicted values. </a:t>
            </a:r>
          </a:p>
        </p:txBody>
      </p:sp>
      <p:pic>
        <p:nvPicPr>
          <p:cNvPr id="5" name="Picture 4">
            <a:extLst>
              <a:ext uri="{FF2B5EF4-FFF2-40B4-BE49-F238E27FC236}">
                <a16:creationId xmlns:a16="http://schemas.microsoft.com/office/drawing/2014/main" id="{EE5794EA-20E0-115D-6287-36D48013C6C5}"/>
              </a:ext>
            </a:extLst>
          </p:cNvPr>
          <p:cNvPicPr>
            <a:picLocks noChangeAspect="1"/>
          </p:cNvPicPr>
          <p:nvPr/>
        </p:nvPicPr>
        <p:blipFill>
          <a:blip r:embed="rId2"/>
          <a:stretch>
            <a:fillRect/>
          </a:stretch>
        </p:blipFill>
        <p:spPr>
          <a:xfrm>
            <a:off x="421341" y="1470213"/>
            <a:ext cx="11017624" cy="2232212"/>
          </a:xfrm>
          <a:prstGeom prst="rect">
            <a:avLst/>
          </a:prstGeom>
        </p:spPr>
      </p:pic>
      <p:pic>
        <p:nvPicPr>
          <p:cNvPr id="7" name="Picture 6">
            <a:extLst>
              <a:ext uri="{FF2B5EF4-FFF2-40B4-BE49-F238E27FC236}">
                <a16:creationId xmlns:a16="http://schemas.microsoft.com/office/drawing/2014/main" id="{3FB24F6D-5E33-3C66-7A9C-08C99421C1C2}"/>
              </a:ext>
            </a:extLst>
          </p:cNvPr>
          <p:cNvPicPr>
            <a:picLocks noChangeAspect="1"/>
          </p:cNvPicPr>
          <p:nvPr/>
        </p:nvPicPr>
        <p:blipFill>
          <a:blip r:embed="rId3"/>
          <a:stretch>
            <a:fillRect/>
          </a:stretch>
        </p:blipFill>
        <p:spPr>
          <a:xfrm>
            <a:off x="268942" y="3792071"/>
            <a:ext cx="11438965" cy="2756818"/>
          </a:xfrm>
          <a:prstGeom prst="rect">
            <a:avLst/>
          </a:prstGeom>
        </p:spPr>
      </p:pic>
    </p:spTree>
    <p:extLst>
      <p:ext uri="{BB962C8B-B14F-4D97-AF65-F5344CB8AC3E}">
        <p14:creationId xmlns:p14="http://schemas.microsoft.com/office/powerpoint/2010/main" val="28543395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DDF8D2-EC9C-82D4-B1B4-BDA0D1D0A03A}"/>
              </a:ext>
            </a:extLst>
          </p:cNvPr>
          <p:cNvSpPr txBox="1"/>
          <p:nvPr/>
        </p:nvSpPr>
        <p:spPr>
          <a:xfrm>
            <a:off x="313764" y="357699"/>
            <a:ext cx="6096000" cy="646331"/>
          </a:xfrm>
          <a:prstGeom prst="rect">
            <a:avLst/>
          </a:prstGeom>
          <a:noFill/>
        </p:spPr>
        <p:txBody>
          <a:bodyPr wrap="square">
            <a:spAutoFit/>
          </a:bodyPr>
          <a:lstStyle/>
          <a:p>
            <a:r>
              <a:rPr lang="en-IN" sz="3600" b="1" i="1" dirty="0">
                <a:effectLst/>
                <a:latin typeface="Times New Roman" panose="02020603050405020304" pitchFamily="18" charset="0"/>
                <a:cs typeface="Times New Roman" panose="02020603050405020304" pitchFamily="18" charset="0"/>
              </a:rPr>
              <a:t>Prophet model</a:t>
            </a:r>
            <a:endParaRPr lang="en-IN" sz="3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18F1138-1C9F-11B9-0466-F3F79F2E2C12}"/>
              </a:ext>
            </a:extLst>
          </p:cNvPr>
          <p:cNvPicPr>
            <a:picLocks noChangeAspect="1"/>
          </p:cNvPicPr>
          <p:nvPr/>
        </p:nvPicPr>
        <p:blipFill>
          <a:blip r:embed="rId2"/>
          <a:stretch>
            <a:fillRect/>
          </a:stretch>
        </p:blipFill>
        <p:spPr>
          <a:xfrm>
            <a:off x="600635" y="1653385"/>
            <a:ext cx="10614212" cy="4846915"/>
          </a:xfrm>
          <a:prstGeom prst="rect">
            <a:avLst/>
          </a:prstGeom>
        </p:spPr>
      </p:pic>
    </p:spTree>
    <p:extLst>
      <p:ext uri="{BB962C8B-B14F-4D97-AF65-F5344CB8AC3E}">
        <p14:creationId xmlns:p14="http://schemas.microsoft.com/office/powerpoint/2010/main" val="7003616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C50C25-7FF8-DA70-8F83-EAB767C542D9}"/>
              </a:ext>
            </a:extLst>
          </p:cNvPr>
          <p:cNvSpPr txBox="1"/>
          <p:nvPr/>
        </p:nvSpPr>
        <p:spPr>
          <a:xfrm>
            <a:off x="0" y="365356"/>
            <a:ext cx="12030635" cy="1477328"/>
          </a:xfrm>
          <a:prstGeom prst="rect">
            <a:avLst/>
          </a:prstGeom>
          <a:noFill/>
        </p:spPr>
        <p:txBody>
          <a:bodyPr wrap="square">
            <a:spAutoFit/>
          </a:bodyPr>
          <a:lstStyle/>
          <a:p>
            <a:pPr marL="285750" indent="-285750">
              <a:buFont typeface="Wingdings" panose="05000000000000000000" pitchFamily="2" charset="2"/>
              <a:buChar char="Ø"/>
            </a:pPr>
            <a:r>
              <a:rPr lang="en-US" sz="1800" b="0" i="0" dirty="0">
                <a:solidFill>
                  <a:srgbClr val="374151"/>
                </a:solidFill>
                <a:effectLst/>
                <a:latin typeface="Söhne"/>
              </a:rPr>
              <a:t>The training loss of 0.00057 and the validation loss of 0.00064, both sustained over 8 epochs, indicate a model that has achieved a high level of accuracy and generalization. </a:t>
            </a:r>
          </a:p>
          <a:p>
            <a:endParaRPr lang="en-US" sz="1800" dirty="0">
              <a:solidFill>
                <a:srgbClr val="374151"/>
              </a:solidFill>
              <a:latin typeface="Söhne"/>
            </a:endParaRPr>
          </a:p>
          <a:p>
            <a:pPr marL="285750" indent="-285750">
              <a:buFont typeface="Wingdings" panose="05000000000000000000" pitchFamily="2" charset="2"/>
              <a:buChar char="Ø"/>
            </a:pPr>
            <a:r>
              <a:rPr lang="en-US" sz="1800" b="0" i="0" dirty="0">
                <a:solidFill>
                  <a:srgbClr val="374151"/>
                </a:solidFill>
                <a:effectLst/>
                <a:latin typeface="Söhne"/>
              </a:rPr>
              <a:t>The training loss reflects how well the model is fitting the training data, and the validation loss gauges the model's performance on unseen data.</a:t>
            </a:r>
            <a:endParaRPr lang="en-IN" sz="1800" dirty="0"/>
          </a:p>
        </p:txBody>
      </p:sp>
      <p:pic>
        <p:nvPicPr>
          <p:cNvPr id="5" name="Picture 4">
            <a:extLst>
              <a:ext uri="{FF2B5EF4-FFF2-40B4-BE49-F238E27FC236}">
                <a16:creationId xmlns:a16="http://schemas.microsoft.com/office/drawing/2014/main" id="{0D11CBD5-855D-DD43-A3A9-CFE463347283}"/>
              </a:ext>
            </a:extLst>
          </p:cNvPr>
          <p:cNvPicPr>
            <a:picLocks noChangeAspect="1"/>
          </p:cNvPicPr>
          <p:nvPr/>
        </p:nvPicPr>
        <p:blipFill>
          <a:blip r:embed="rId2"/>
          <a:stretch>
            <a:fillRect/>
          </a:stretch>
        </p:blipFill>
        <p:spPr>
          <a:xfrm>
            <a:off x="699247" y="1978986"/>
            <a:ext cx="10040470" cy="4879014"/>
          </a:xfrm>
          <a:prstGeom prst="rect">
            <a:avLst/>
          </a:prstGeom>
        </p:spPr>
      </p:pic>
    </p:spTree>
    <p:extLst>
      <p:ext uri="{BB962C8B-B14F-4D97-AF65-F5344CB8AC3E}">
        <p14:creationId xmlns:p14="http://schemas.microsoft.com/office/powerpoint/2010/main" val="503807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94DF95-A1A0-346A-45A7-D0ECC1F6874F}"/>
              </a:ext>
            </a:extLst>
          </p:cNvPr>
          <p:cNvSpPr txBox="1"/>
          <p:nvPr/>
        </p:nvSpPr>
        <p:spPr>
          <a:xfrm>
            <a:off x="304799" y="285981"/>
            <a:ext cx="9511553" cy="584775"/>
          </a:xfrm>
          <a:prstGeom prst="rect">
            <a:avLst/>
          </a:prstGeom>
          <a:noFill/>
        </p:spPr>
        <p:txBody>
          <a:bodyPr wrap="square">
            <a:spAutoFit/>
          </a:bodyPr>
          <a:lstStyle/>
          <a:p>
            <a:r>
              <a:rPr lang="en-US" sz="3200" b="1" i="0" dirty="0">
                <a:effectLst/>
                <a:latin typeface="Times New Roman" panose="02020603050405020304" pitchFamily="18" charset="0"/>
                <a:cs typeface="Times New Roman" panose="02020603050405020304" pitchFamily="18" charset="0"/>
              </a:rPr>
              <a:t>Seasonal Decomposition of Time Series</a:t>
            </a:r>
            <a:endParaRPr lang="en-IN" sz="32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FA0E3E8-501A-582D-DC80-31136D041D05}"/>
              </a:ext>
            </a:extLst>
          </p:cNvPr>
          <p:cNvPicPr>
            <a:picLocks noChangeAspect="1"/>
          </p:cNvPicPr>
          <p:nvPr/>
        </p:nvPicPr>
        <p:blipFill>
          <a:blip r:embed="rId2"/>
          <a:stretch>
            <a:fillRect/>
          </a:stretch>
        </p:blipFill>
        <p:spPr>
          <a:xfrm>
            <a:off x="636494" y="1246094"/>
            <a:ext cx="10703858" cy="5236278"/>
          </a:xfrm>
          <a:prstGeom prst="rect">
            <a:avLst/>
          </a:prstGeom>
        </p:spPr>
      </p:pic>
    </p:spTree>
    <p:extLst>
      <p:ext uri="{BB962C8B-B14F-4D97-AF65-F5344CB8AC3E}">
        <p14:creationId xmlns:p14="http://schemas.microsoft.com/office/powerpoint/2010/main" val="734293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10CFAB-EB30-C182-7574-97CC29F74713}"/>
              </a:ext>
            </a:extLst>
          </p:cNvPr>
          <p:cNvSpPr txBox="1"/>
          <p:nvPr/>
        </p:nvSpPr>
        <p:spPr>
          <a:xfrm>
            <a:off x="1090126" y="466531"/>
            <a:ext cx="10011747" cy="1015663"/>
          </a:xfrm>
          <a:prstGeom prst="rect">
            <a:avLst/>
          </a:prstGeom>
          <a:noFill/>
        </p:spPr>
        <p:txBody>
          <a:bodyPr wrap="square" rtlCol="0">
            <a:spAutoFit/>
          </a:bodyPr>
          <a:lstStyle/>
          <a:p>
            <a:pPr algn="ctr"/>
            <a:r>
              <a:rPr lang="en-IN" sz="6000" dirty="0"/>
              <a:t>Sales Predicted for Test Data</a:t>
            </a:r>
          </a:p>
        </p:txBody>
      </p:sp>
      <p:pic>
        <p:nvPicPr>
          <p:cNvPr id="4" name="Picture 3">
            <a:extLst>
              <a:ext uri="{FF2B5EF4-FFF2-40B4-BE49-F238E27FC236}">
                <a16:creationId xmlns:a16="http://schemas.microsoft.com/office/drawing/2014/main" id="{5AAFB3C2-093F-7B93-114B-14ABC7D62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829" y="1753770"/>
            <a:ext cx="11206065" cy="4637699"/>
          </a:xfrm>
          <a:prstGeom prst="rect">
            <a:avLst/>
          </a:prstGeom>
        </p:spPr>
      </p:pic>
    </p:spTree>
    <p:extLst>
      <p:ext uri="{BB962C8B-B14F-4D97-AF65-F5344CB8AC3E}">
        <p14:creationId xmlns:p14="http://schemas.microsoft.com/office/powerpoint/2010/main" val="26894582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55BED-8156-4F3E-AED9-E54E2882C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4686" y="924152"/>
            <a:ext cx="3680354" cy="5616187"/>
          </a:xfrm>
          <a:prstGeom prst="rect">
            <a:avLst/>
          </a:prstGeom>
        </p:spPr>
      </p:pic>
      <p:pic>
        <p:nvPicPr>
          <p:cNvPr id="5" name="Picture 4">
            <a:extLst>
              <a:ext uri="{FF2B5EF4-FFF2-40B4-BE49-F238E27FC236}">
                <a16:creationId xmlns:a16="http://schemas.microsoft.com/office/drawing/2014/main" id="{C6ABF13D-C0A5-7D86-EFFC-A850E228C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391" y="3778900"/>
            <a:ext cx="3720020" cy="2939612"/>
          </a:xfrm>
          <a:prstGeom prst="rect">
            <a:avLst/>
          </a:prstGeom>
        </p:spPr>
      </p:pic>
      <p:pic>
        <p:nvPicPr>
          <p:cNvPr id="7" name="Picture 6">
            <a:extLst>
              <a:ext uri="{FF2B5EF4-FFF2-40B4-BE49-F238E27FC236}">
                <a16:creationId xmlns:a16="http://schemas.microsoft.com/office/drawing/2014/main" id="{44C9C694-FDE8-7A20-C331-774DB4D06F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7315" y="3771682"/>
            <a:ext cx="3942294" cy="2946829"/>
          </a:xfrm>
          <a:prstGeom prst="rect">
            <a:avLst/>
          </a:prstGeom>
        </p:spPr>
      </p:pic>
      <p:pic>
        <p:nvPicPr>
          <p:cNvPr id="9" name="Picture 8">
            <a:extLst>
              <a:ext uri="{FF2B5EF4-FFF2-40B4-BE49-F238E27FC236}">
                <a16:creationId xmlns:a16="http://schemas.microsoft.com/office/drawing/2014/main" id="{36F7BD88-346F-4E83-884E-6CE6B29632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047315" y="229440"/>
            <a:ext cx="3942294" cy="2686376"/>
          </a:xfrm>
          <a:prstGeom prst="rect">
            <a:avLst/>
          </a:prstGeom>
        </p:spPr>
      </p:pic>
      <p:pic>
        <p:nvPicPr>
          <p:cNvPr id="13" name="Picture 12">
            <a:extLst>
              <a:ext uri="{FF2B5EF4-FFF2-40B4-BE49-F238E27FC236}">
                <a16:creationId xmlns:a16="http://schemas.microsoft.com/office/drawing/2014/main" id="{1B8EB74C-E676-CD88-26BB-51BA1830BC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391" y="229440"/>
            <a:ext cx="3589860" cy="2686376"/>
          </a:xfrm>
          <a:prstGeom prst="rect">
            <a:avLst/>
          </a:prstGeom>
        </p:spPr>
      </p:pic>
    </p:spTree>
    <p:extLst>
      <p:ext uri="{BB962C8B-B14F-4D97-AF65-F5344CB8AC3E}">
        <p14:creationId xmlns:p14="http://schemas.microsoft.com/office/powerpoint/2010/main" val="2864614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C4B2F0-3899-A043-333C-209FA7137CB0}"/>
              </a:ext>
            </a:extLst>
          </p:cNvPr>
          <p:cNvPicPr>
            <a:picLocks noChangeAspect="1"/>
          </p:cNvPicPr>
          <p:nvPr/>
        </p:nvPicPr>
        <p:blipFill>
          <a:blip r:embed="rId2"/>
          <a:stretch>
            <a:fillRect/>
          </a:stretch>
        </p:blipFill>
        <p:spPr>
          <a:xfrm>
            <a:off x="627529" y="1714351"/>
            <a:ext cx="10300447" cy="4381649"/>
          </a:xfrm>
          <a:prstGeom prst="rect">
            <a:avLst/>
          </a:prstGeom>
        </p:spPr>
      </p:pic>
    </p:spTree>
    <p:extLst>
      <p:ext uri="{BB962C8B-B14F-4D97-AF65-F5344CB8AC3E}">
        <p14:creationId xmlns:p14="http://schemas.microsoft.com/office/powerpoint/2010/main" val="26541964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7D0409-8B37-4346-70E8-6BD65B2380E2}"/>
              </a:ext>
            </a:extLst>
          </p:cNvPr>
          <p:cNvPicPr>
            <a:picLocks noChangeAspect="1"/>
          </p:cNvPicPr>
          <p:nvPr/>
        </p:nvPicPr>
        <p:blipFill>
          <a:blip r:embed="rId2"/>
          <a:stretch>
            <a:fillRect/>
          </a:stretch>
        </p:blipFill>
        <p:spPr>
          <a:xfrm>
            <a:off x="717176" y="1714351"/>
            <a:ext cx="10506636" cy="4560943"/>
          </a:xfrm>
          <a:prstGeom prst="rect">
            <a:avLst/>
          </a:prstGeom>
        </p:spPr>
      </p:pic>
    </p:spTree>
    <p:extLst>
      <p:ext uri="{BB962C8B-B14F-4D97-AF65-F5344CB8AC3E}">
        <p14:creationId xmlns:p14="http://schemas.microsoft.com/office/powerpoint/2010/main" val="3469305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34197E-A89C-8692-6744-C2D2A6833128}"/>
              </a:ext>
            </a:extLst>
          </p:cNvPr>
          <p:cNvSpPr txBox="1"/>
          <p:nvPr/>
        </p:nvSpPr>
        <p:spPr>
          <a:xfrm>
            <a:off x="2037090" y="231447"/>
            <a:ext cx="8906069" cy="769441"/>
          </a:xfrm>
          <a:prstGeom prst="rect">
            <a:avLst/>
          </a:prstGeom>
          <a:noFill/>
        </p:spPr>
        <p:txBody>
          <a:bodyPr wrap="square" rtlCol="0">
            <a:spAutoFit/>
          </a:bodyPr>
          <a:lstStyle/>
          <a:p>
            <a:pPr algn="ctr"/>
            <a:r>
              <a:rPr lang="en-IN" sz="4400" b="1" dirty="0"/>
              <a:t>Sales Prediction for next 6 Weeks</a:t>
            </a:r>
          </a:p>
        </p:txBody>
      </p:sp>
      <p:pic>
        <p:nvPicPr>
          <p:cNvPr id="4" name="Picture 3">
            <a:extLst>
              <a:ext uri="{FF2B5EF4-FFF2-40B4-BE49-F238E27FC236}">
                <a16:creationId xmlns:a16="http://schemas.microsoft.com/office/drawing/2014/main" id="{B0F70EA7-4264-0E28-B688-D835BA16BE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06" y="912784"/>
            <a:ext cx="11212286" cy="5543347"/>
          </a:xfrm>
          <a:prstGeom prst="rect">
            <a:avLst/>
          </a:prstGeom>
        </p:spPr>
      </p:pic>
    </p:spTree>
    <p:extLst>
      <p:ext uri="{BB962C8B-B14F-4D97-AF65-F5344CB8AC3E}">
        <p14:creationId xmlns:p14="http://schemas.microsoft.com/office/powerpoint/2010/main" val="3194219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F37A6D-DE3C-2E2C-066A-40B0C474058A}"/>
              </a:ext>
            </a:extLst>
          </p:cNvPr>
          <p:cNvSpPr txBox="1"/>
          <p:nvPr/>
        </p:nvSpPr>
        <p:spPr>
          <a:xfrm>
            <a:off x="286870" y="474240"/>
            <a:ext cx="11349318" cy="707886"/>
          </a:xfrm>
          <a:prstGeom prst="rect">
            <a:avLst/>
          </a:prstGeom>
          <a:noFill/>
        </p:spPr>
        <p:txBody>
          <a:bodyPr wrap="square">
            <a:spAutoFit/>
          </a:bodyPr>
          <a:lstStyle/>
          <a:p>
            <a:r>
              <a:rPr lang="en-US" sz="4000" b="1" i="0" u="none" strike="noStrike" baseline="0" dirty="0">
                <a:solidFill>
                  <a:srgbClr val="C00000"/>
                </a:solidFill>
                <a:latin typeface="Times New Roman" panose="02020603050405020304" pitchFamily="18" charset="0"/>
                <a:cs typeface="Times New Roman" panose="02020603050405020304" pitchFamily="18" charset="0"/>
              </a:rPr>
              <a:t>Exploration of customer purchasing behavior</a:t>
            </a:r>
            <a:endParaRPr lang="en-IN" sz="4000" b="1" dirty="0">
              <a:solidFill>
                <a:srgbClr val="C0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EF2422C-F54C-9482-7140-2C43C6DCE149}"/>
              </a:ext>
            </a:extLst>
          </p:cNvPr>
          <p:cNvPicPr>
            <a:picLocks noChangeAspect="1"/>
          </p:cNvPicPr>
          <p:nvPr/>
        </p:nvPicPr>
        <p:blipFill>
          <a:blip r:embed="rId2"/>
          <a:stretch>
            <a:fillRect/>
          </a:stretch>
        </p:blipFill>
        <p:spPr>
          <a:xfrm>
            <a:off x="663388" y="2097890"/>
            <a:ext cx="11528612" cy="4748079"/>
          </a:xfrm>
          <a:prstGeom prst="rect">
            <a:avLst/>
          </a:prstGeom>
        </p:spPr>
      </p:pic>
      <p:sp>
        <p:nvSpPr>
          <p:cNvPr id="7" name="TextBox 6">
            <a:extLst>
              <a:ext uri="{FF2B5EF4-FFF2-40B4-BE49-F238E27FC236}">
                <a16:creationId xmlns:a16="http://schemas.microsoft.com/office/drawing/2014/main" id="{1A07453E-6815-FFED-6FC7-02DFE36C780E}"/>
              </a:ext>
            </a:extLst>
          </p:cNvPr>
          <p:cNvSpPr txBox="1"/>
          <p:nvPr/>
        </p:nvSpPr>
        <p:spPr>
          <a:xfrm>
            <a:off x="286870" y="1304474"/>
            <a:ext cx="6096000" cy="461665"/>
          </a:xfrm>
          <a:prstGeom prst="rect">
            <a:avLst/>
          </a:prstGeom>
          <a:noFill/>
        </p:spPr>
        <p:txBody>
          <a:bodyPr wrap="square">
            <a:spAutoFit/>
          </a:bodyPr>
          <a:lstStyle/>
          <a:p>
            <a:pPr algn="l"/>
            <a:r>
              <a:rPr lang="en-US" sz="2400" b="1" dirty="0">
                <a:latin typeface="-apple-system"/>
              </a:rPr>
              <a:t> D</a:t>
            </a:r>
            <a:r>
              <a:rPr lang="en-US" sz="2400" b="1" i="0" dirty="0">
                <a:effectLst/>
                <a:latin typeface="-apple-system"/>
              </a:rPr>
              <a:t>istribution in both training and test sets</a:t>
            </a:r>
          </a:p>
        </p:txBody>
      </p:sp>
    </p:spTree>
    <p:extLst>
      <p:ext uri="{BB962C8B-B14F-4D97-AF65-F5344CB8AC3E}">
        <p14:creationId xmlns:p14="http://schemas.microsoft.com/office/powerpoint/2010/main" val="35288066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677142-5576-3A23-2D57-2545B3BD8A49}"/>
              </a:ext>
            </a:extLst>
          </p:cNvPr>
          <p:cNvSpPr txBox="1"/>
          <p:nvPr/>
        </p:nvSpPr>
        <p:spPr>
          <a:xfrm>
            <a:off x="3756211" y="2590800"/>
            <a:ext cx="4487703" cy="1446550"/>
          </a:xfrm>
          <a:prstGeom prst="rect">
            <a:avLst/>
          </a:prstGeom>
          <a:noFill/>
        </p:spPr>
        <p:txBody>
          <a:bodyPr wrap="none" rtlCol="0">
            <a:spAutoFit/>
          </a:bodyPr>
          <a:lstStyle/>
          <a:p>
            <a:r>
              <a:rPr lang="en-US" sz="8800" b="1" dirty="0">
                <a:ln w="13462">
                  <a:solidFill>
                    <a:schemeClr val="accent1">
                      <a:lumMod val="75000"/>
                    </a:schemeClr>
                  </a:solidFill>
                  <a:prstDash val="solid"/>
                </a:ln>
                <a:solidFill>
                  <a:schemeClr val="accent1">
                    <a:lumMod val="75000"/>
                  </a:schemeClr>
                </a:solidFill>
                <a:effectLst>
                  <a:outerShdw dist="38100" dir="2700000" algn="bl" rotWithShape="0">
                    <a:schemeClr val="accent5"/>
                  </a:outerShdw>
                </a:effectLst>
                <a:latin typeface="Brush Script MT" panose="03060802040406070304" pitchFamily="66" charset="0"/>
              </a:rPr>
              <a:t>Thank You </a:t>
            </a:r>
            <a:endParaRPr lang="en-IN" sz="8800" b="1" dirty="0">
              <a:ln w="13462">
                <a:solidFill>
                  <a:schemeClr val="accent1">
                    <a:lumMod val="75000"/>
                  </a:schemeClr>
                </a:solidFill>
                <a:prstDash val="solid"/>
              </a:ln>
              <a:solidFill>
                <a:schemeClr val="accent1">
                  <a:lumMod val="75000"/>
                </a:schemeClr>
              </a:solidFill>
              <a:effectLst>
                <a:outerShdw dist="38100" dir="2700000" algn="bl" rotWithShape="0">
                  <a:schemeClr val="accent5"/>
                </a:outerShdw>
              </a:effectLst>
              <a:latin typeface="Brush Script MT" panose="03060802040406070304" pitchFamily="66" charset="0"/>
            </a:endParaRPr>
          </a:p>
        </p:txBody>
      </p:sp>
    </p:spTree>
    <p:extLst>
      <p:ext uri="{BB962C8B-B14F-4D97-AF65-F5344CB8AC3E}">
        <p14:creationId xmlns:p14="http://schemas.microsoft.com/office/powerpoint/2010/main" val="3299753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1C2EDB-628B-B571-6067-69FA66F324CC}"/>
              </a:ext>
            </a:extLst>
          </p:cNvPr>
          <p:cNvSpPr>
            <a:spLocks noChangeArrowheads="1"/>
          </p:cNvSpPr>
          <p:nvPr/>
        </p:nvSpPr>
        <p:spPr bwMode="auto">
          <a:xfrm>
            <a:off x="170330" y="553580"/>
            <a:ext cx="43178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Predicted </a:t>
            </a:r>
            <a:r>
              <a:rPr kumimoji="0" lang="en-US" altLang="en-US" sz="2400" b="1" i="0" u="none" strike="noStrike" cap="none" normalizeH="0" baseline="0" dirty="0">
                <a:ln>
                  <a:noFill/>
                </a:ln>
                <a:solidFill>
                  <a:srgbClr val="212121"/>
                </a:solidFill>
                <a:effectLst/>
                <a:latin typeface="-apple-system"/>
                <a:cs typeface="Times New Roman" panose="02020603050405020304" pitchFamily="18" charset="0"/>
              </a:rPr>
              <a:t>Pharmaceutical</a:t>
            </a:r>
            <a:r>
              <a:rPr kumimoji="0" lang="en-US" altLang="en-US" sz="2400" b="1"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 Sales</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D5787579-9A93-C255-5A79-39FF8E999B74}"/>
              </a:ext>
            </a:extLst>
          </p:cNvPr>
          <p:cNvPicPr>
            <a:picLocks noChangeAspect="1"/>
          </p:cNvPicPr>
          <p:nvPr/>
        </p:nvPicPr>
        <p:blipFill>
          <a:blip r:embed="rId2"/>
          <a:stretch>
            <a:fillRect/>
          </a:stretch>
        </p:blipFill>
        <p:spPr>
          <a:xfrm>
            <a:off x="340659" y="1577788"/>
            <a:ext cx="10757646" cy="5103149"/>
          </a:xfrm>
          <a:prstGeom prst="rect">
            <a:avLst/>
          </a:prstGeom>
        </p:spPr>
      </p:pic>
      <p:sp>
        <p:nvSpPr>
          <p:cNvPr id="5" name="TextBox 4">
            <a:extLst>
              <a:ext uri="{FF2B5EF4-FFF2-40B4-BE49-F238E27FC236}">
                <a16:creationId xmlns:a16="http://schemas.microsoft.com/office/drawing/2014/main" id="{EE28D8D9-BF19-51D7-A6ED-46373A3BFEC0}"/>
              </a:ext>
            </a:extLst>
          </p:cNvPr>
          <p:cNvSpPr txBox="1"/>
          <p:nvPr/>
        </p:nvSpPr>
        <p:spPr>
          <a:xfrm>
            <a:off x="502024" y="1111850"/>
            <a:ext cx="7073152"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Predicted pharmaceutical sale using sales and date columns</a:t>
            </a:r>
          </a:p>
          <a:p>
            <a:endParaRPr lang="en-IN" dirty="0"/>
          </a:p>
        </p:txBody>
      </p:sp>
    </p:spTree>
    <p:extLst>
      <p:ext uri="{BB962C8B-B14F-4D97-AF65-F5344CB8AC3E}">
        <p14:creationId xmlns:p14="http://schemas.microsoft.com/office/powerpoint/2010/main" val="671258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AD4360-28A0-A319-5C95-D53D81E5F753}"/>
              </a:ext>
            </a:extLst>
          </p:cNvPr>
          <p:cNvSpPr txBox="1"/>
          <p:nvPr/>
        </p:nvSpPr>
        <p:spPr>
          <a:xfrm>
            <a:off x="251012" y="225841"/>
            <a:ext cx="8310282" cy="523220"/>
          </a:xfrm>
          <a:prstGeom prst="rect">
            <a:avLst/>
          </a:prstGeom>
          <a:noFill/>
        </p:spPr>
        <p:txBody>
          <a:bodyPr wrap="square">
            <a:spAutoFit/>
          </a:bodyPr>
          <a:lstStyle/>
          <a:p>
            <a:pPr algn="l"/>
            <a:r>
              <a:rPr lang="en-US" sz="2800" b="1" i="0" dirty="0">
                <a:effectLst/>
                <a:latin typeface="-apple-system"/>
              </a:rPr>
              <a:t>Seasonal (Christmas, Easter etc.) purchase behaviors</a:t>
            </a:r>
          </a:p>
        </p:txBody>
      </p:sp>
      <p:pic>
        <p:nvPicPr>
          <p:cNvPr id="5" name="Picture 4">
            <a:extLst>
              <a:ext uri="{FF2B5EF4-FFF2-40B4-BE49-F238E27FC236}">
                <a16:creationId xmlns:a16="http://schemas.microsoft.com/office/drawing/2014/main" id="{DBD6CE0C-85BC-1620-F725-A8B4AE3BF99E}"/>
              </a:ext>
            </a:extLst>
          </p:cNvPr>
          <p:cNvPicPr>
            <a:picLocks noChangeAspect="1"/>
          </p:cNvPicPr>
          <p:nvPr/>
        </p:nvPicPr>
        <p:blipFill>
          <a:blip r:embed="rId2"/>
          <a:stretch>
            <a:fillRect/>
          </a:stretch>
        </p:blipFill>
        <p:spPr>
          <a:xfrm>
            <a:off x="511393" y="1515035"/>
            <a:ext cx="9189741" cy="5227313"/>
          </a:xfrm>
          <a:prstGeom prst="rect">
            <a:avLst/>
          </a:prstGeom>
        </p:spPr>
      </p:pic>
      <p:sp>
        <p:nvSpPr>
          <p:cNvPr id="6" name="Rectangle 1">
            <a:extLst>
              <a:ext uri="{FF2B5EF4-FFF2-40B4-BE49-F238E27FC236}">
                <a16:creationId xmlns:a16="http://schemas.microsoft.com/office/drawing/2014/main" id="{F7374CB4-85E7-7173-C96B-282A88552705}"/>
              </a:ext>
            </a:extLst>
          </p:cNvPr>
          <p:cNvSpPr>
            <a:spLocks noChangeArrowheads="1"/>
          </p:cNvSpPr>
          <p:nvPr/>
        </p:nvSpPr>
        <p:spPr bwMode="auto">
          <a:xfrm>
            <a:off x="251012" y="829979"/>
            <a:ext cx="39901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121"/>
                </a:solidFill>
                <a:effectLst/>
                <a:latin typeface="Arial Unicode MS" panose="020B0604020202020204" pitchFamily="34" charset="-128"/>
              </a:rPr>
              <a:t>Pharmaceutical Sales Over Time</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6028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6E884F-5A29-BFAB-35B2-C24152B15209}"/>
              </a:ext>
            </a:extLst>
          </p:cNvPr>
          <p:cNvSpPr>
            <a:spLocks noChangeArrowheads="1"/>
          </p:cNvSpPr>
          <p:nvPr/>
        </p:nvSpPr>
        <p:spPr bwMode="auto">
          <a:xfrm>
            <a:off x="0" y="325579"/>
            <a:ext cx="939032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212121"/>
                </a:solidFill>
                <a:effectLst/>
                <a:latin typeface="-apple-system"/>
              </a:rPr>
              <a:t>Scatter Plot of Month vs. Day with Christmas and Easter Flags</a:t>
            </a:r>
            <a:r>
              <a:rPr kumimoji="0" lang="en-US" altLang="en-US" sz="2800" b="1" i="0" u="none" strike="noStrike" cap="none" normalizeH="0" baseline="0" dirty="0">
                <a:ln>
                  <a:noFill/>
                </a:ln>
                <a:solidFill>
                  <a:schemeClr val="tx1"/>
                </a:solidFill>
                <a:effectLst/>
                <a:latin typeface="-apple-system"/>
              </a:rPr>
              <a:t> </a:t>
            </a:r>
          </a:p>
        </p:txBody>
      </p:sp>
      <p:pic>
        <p:nvPicPr>
          <p:cNvPr id="4" name="Picture 3">
            <a:extLst>
              <a:ext uri="{FF2B5EF4-FFF2-40B4-BE49-F238E27FC236}">
                <a16:creationId xmlns:a16="http://schemas.microsoft.com/office/drawing/2014/main" id="{7BF11889-1B19-E11E-7754-A5041BD6CE20}"/>
              </a:ext>
            </a:extLst>
          </p:cNvPr>
          <p:cNvPicPr>
            <a:picLocks noChangeAspect="1"/>
          </p:cNvPicPr>
          <p:nvPr/>
        </p:nvPicPr>
        <p:blipFill>
          <a:blip r:embed="rId2"/>
          <a:stretch>
            <a:fillRect/>
          </a:stretch>
        </p:blipFill>
        <p:spPr>
          <a:xfrm>
            <a:off x="98612" y="1021975"/>
            <a:ext cx="9852211" cy="5136777"/>
          </a:xfrm>
          <a:prstGeom prst="rect">
            <a:avLst/>
          </a:prstGeom>
        </p:spPr>
      </p:pic>
    </p:spTree>
    <p:extLst>
      <p:ext uri="{BB962C8B-B14F-4D97-AF65-F5344CB8AC3E}">
        <p14:creationId xmlns:p14="http://schemas.microsoft.com/office/powerpoint/2010/main" val="596959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C36ABFC6-8802-A65A-99CE-1AECACFF2FE8}"/>
              </a:ext>
            </a:extLst>
          </p:cNvPr>
          <p:cNvSpPr>
            <a:spLocks noGrp="1" noChangeArrowheads="1"/>
          </p:cNvSpPr>
          <p:nvPr>
            <p:ph type="title"/>
          </p:nvPr>
        </p:nvSpPr>
        <p:spPr bwMode="auto">
          <a:xfrm>
            <a:off x="6172200" y="980251"/>
            <a:ext cx="40086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Average Sales by Assortment Type</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pic>
        <p:nvPicPr>
          <p:cNvPr id="10" name="Content Placeholder 9">
            <a:extLst>
              <a:ext uri="{FF2B5EF4-FFF2-40B4-BE49-F238E27FC236}">
                <a16:creationId xmlns:a16="http://schemas.microsoft.com/office/drawing/2014/main" id="{6B20158A-7DCE-CC04-707A-41E538502783}"/>
              </a:ext>
            </a:extLst>
          </p:cNvPr>
          <p:cNvPicPr>
            <a:picLocks noGrp="1" noChangeAspect="1"/>
          </p:cNvPicPr>
          <p:nvPr>
            <p:ph sz="half" idx="1"/>
          </p:nvPr>
        </p:nvPicPr>
        <p:blipFill>
          <a:blip r:embed="rId2"/>
          <a:stretch>
            <a:fillRect/>
          </a:stretch>
        </p:blipFill>
        <p:spPr>
          <a:xfrm>
            <a:off x="838200" y="1568823"/>
            <a:ext cx="5181600" cy="4697505"/>
          </a:xfrm>
          <a:prstGeom prst="rect">
            <a:avLst/>
          </a:prstGeom>
        </p:spPr>
      </p:pic>
      <p:pic>
        <p:nvPicPr>
          <p:cNvPr id="7" name="Content Placeholder 6">
            <a:extLst>
              <a:ext uri="{FF2B5EF4-FFF2-40B4-BE49-F238E27FC236}">
                <a16:creationId xmlns:a16="http://schemas.microsoft.com/office/drawing/2014/main" id="{C9BFF79A-CE14-4FB9-7278-8CA569FDFBF3}"/>
              </a:ext>
            </a:extLst>
          </p:cNvPr>
          <p:cNvPicPr>
            <a:picLocks noGrp="1" noChangeAspect="1"/>
          </p:cNvPicPr>
          <p:nvPr>
            <p:ph sz="half" idx="2"/>
          </p:nvPr>
        </p:nvPicPr>
        <p:blipFill>
          <a:blip r:embed="rId3"/>
          <a:stretch>
            <a:fillRect/>
          </a:stretch>
        </p:blipFill>
        <p:spPr>
          <a:xfrm>
            <a:off x="6172200" y="1568823"/>
            <a:ext cx="5670176" cy="4608139"/>
          </a:xfrm>
        </p:spPr>
      </p:pic>
      <p:sp>
        <p:nvSpPr>
          <p:cNvPr id="9" name="TextBox 8">
            <a:extLst>
              <a:ext uri="{FF2B5EF4-FFF2-40B4-BE49-F238E27FC236}">
                <a16:creationId xmlns:a16="http://schemas.microsoft.com/office/drawing/2014/main" id="{2B0AF3CB-770A-BFDD-A19A-60AFB725D256}"/>
              </a:ext>
            </a:extLst>
          </p:cNvPr>
          <p:cNvSpPr txBox="1"/>
          <p:nvPr/>
        </p:nvSpPr>
        <p:spPr>
          <a:xfrm>
            <a:off x="708212" y="920594"/>
            <a:ext cx="60960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Correlation between Sales and Customers</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489122307"/>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docProps/app.xml><?xml version="1.0" encoding="utf-8"?>
<Properties xmlns="http://schemas.openxmlformats.org/officeDocument/2006/extended-properties" xmlns:vt="http://schemas.openxmlformats.org/officeDocument/2006/docPropsVTypes">
  <Template>Droplet</Template>
  <TotalTime>201</TotalTime>
  <Words>1413</Words>
  <Application>Microsoft Office PowerPoint</Application>
  <PresentationFormat>Widescreen</PresentationFormat>
  <Paragraphs>106</Paragraphs>
  <Slides>50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Arial Unicode MS</vt:lpstr>
      <vt:lpstr>-apple-system</vt:lpstr>
      <vt:lpstr>Arial</vt:lpstr>
      <vt:lpstr>Brush Script MT</vt:lpstr>
      <vt:lpstr>Calibri</vt:lpstr>
      <vt:lpstr>Söhne</vt:lpstr>
      <vt:lpstr>Times New Roman</vt:lpstr>
      <vt:lpstr>Tw Cen MT</vt:lpstr>
      <vt:lpstr>Wingdings</vt:lpstr>
      <vt:lpstr>Droplet</vt:lpstr>
      <vt:lpstr>By Mehrunisa Naik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Average Sales by Assortment Type </vt:lpstr>
      <vt:lpstr>Sales vs. Month with Promo </vt:lpstr>
      <vt:lpstr>PowerPoint Presentation</vt:lpstr>
      <vt:lpstr>PowerPoint Presentation</vt:lpstr>
      <vt:lpstr>Sales Distribution </vt:lpstr>
      <vt:lpstr>PowerPoint Presentation</vt:lpstr>
      <vt:lpstr>PowerPoint Presentation</vt:lpstr>
      <vt:lpstr>PowerPoint Presentation</vt:lpstr>
      <vt:lpstr>PowerPoint Presentation</vt:lpstr>
      <vt:lpstr>PowerPoint Presentation</vt:lpstr>
      <vt:lpstr>PowerPoint Presentation</vt:lpstr>
      <vt:lpstr> </vt:lpstr>
      <vt:lpstr>Trend Analysis </vt:lpstr>
      <vt:lpstr>PowerPoint Presentation</vt:lpstr>
      <vt:lpstr>Rolling Means of Specific Columns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Mohsin Naik</dc:creator>
  <cp:lastModifiedBy>Mohsin Naik</cp:lastModifiedBy>
  <cp:revision>4</cp:revision>
  <dcterms:created xsi:type="dcterms:W3CDTF">2023-09-08T15:06:02Z</dcterms:created>
  <dcterms:modified xsi:type="dcterms:W3CDTF">2023-09-08T18:35:00Z</dcterms:modified>
</cp:coreProperties>
</file>